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0" r:id="rId3"/>
    <p:sldId id="283" r:id="rId4"/>
    <p:sldId id="281" r:id="rId5"/>
    <p:sldId id="282" r:id="rId6"/>
    <p:sldId id="267" r:id="rId7"/>
    <p:sldId id="268" r:id="rId8"/>
    <p:sldId id="272" r:id="rId9"/>
    <p:sldId id="270" r:id="rId10"/>
    <p:sldId id="278" r:id="rId11"/>
    <p:sldId id="279" r:id="rId12"/>
    <p:sldId id="271" r:id="rId13"/>
    <p:sldId id="262" r:id="rId14"/>
    <p:sldId id="261" r:id="rId15"/>
    <p:sldId id="263" r:id="rId16"/>
    <p:sldId id="284" r:id="rId17"/>
    <p:sldId id="264" r:id="rId18"/>
    <p:sldId id="265" r:id="rId19"/>
    <p:sldId id="266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74" autoAdjust="0"/>
  </p:normalViewPr>
  <p:slideViewPr>
    <p:cSldViewPr>
      <p:cViewPr varScale="1">
        <p:scale>
          <a:sx n="64" d="100"/>
          <a:sy n="64" d="100"/>
        </p:scale>
        <p:origin x="-133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3FE15-834E-4478-AB22-1B88E0882E5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1EECF-0E1A-411B-860C-03DC4A42A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0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1EECF-0E1A-411B-860C-03DC4A42A4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Cost Sheet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Add</a:t>
            </a:r>
            <a:r>
              <a:rPr lang="en-US" dirty="0">
                <a:solidFill>
                  <a:schemeClr val="bg1"/>
                </a:solidFill>
              </a:rPr>
              <a:t>:</a:t>
            </a:r>
            <a:r>
              <a:rPr lang="en-US" u="sng" dirty="0"/>
              <a:t> Factory </a:t>
            </a:r>
            <a:r>
              <a:rPr lang="en-US" u="sng" dirty="0" smtClean="0"/>
              <a:t>Overhead</a:t>
            </a:r>
          </a:p>
          <a:p>
            <a:pPr marL="137160" indent="0">
              <a:buNone/>
            </a:pPr>
            <a:endParaRPr lang="en-US" u="sng" dirty="0"/>
          </a:p>
          <a:p>
            <a:pPr marL="137160" indent="0">
              <a:buNone/>
            </a:pPr>
            <a:r>
              <a:rPr lang="en-US" dirty="0" smtClean="0"/>
              <a:t>Factory </a:t>
            </a:r>
            <a:r>
              <a:rPr lang="en-US" dirty="0"/>
              <a:t>rent &amp; rates                                                     </a:t>
            </a:r>
            <a:r>
              <a:rPr lang="en-US" dirty="0" smtClean="0"/>
              <a:t>            4,500 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Indirect wages 				     </a:t>
            </a:r>
            <a:r>
              <a:rPr lang="en-US" dirty="0" smtClean="0"/>
              <a:t>                  5,000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Plant repairs &amp; maintenance		                    </a:t>
            </a:r>
            <a:r>
              <a:rPr lang="en-US" dirty="0" smtClean="0"/>
              <a:t>   1,000 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Plant depreciation			 	    </a:t>
            </a:r>
            <a:r>
              <a:rPr lang="en-US" dirty="0" smtClean="0"/>
              <a:t>   1,250 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Factory heating &amp; lighting			    </a:t>
            </a:r>
            <a:r>
              <a:rPr lang="en-US" dirty="0" smtClean="0"/>
              <a:t>      400 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Factory manager’s salary		                     </a:t>
            </a:r>
            <a:r>
              <a:rPr lang="en-US" dirty="0" smtClean="0"/>
              <a:t>                  2,000 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Motive </a:t>
            </a:r>
            <a:r>
              <a:rPr lang="en-US" dirty="0" smtClean="0"/>
              <a:t>Charges                                                                        4,600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Haulage					       3,500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Director Fees (</a:t>
            </a:r>
            <a:r>
              <a:rPr lang="en-US" dirty="0" smtClean="0"/>
              <a:t>Work/Factory)			       1,500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Electricity </a:t>
            </a:r>
            <a:r>
              <a:rPr lang="en-US" dirty="0" smtClean="0"/>
              <a:t>Charges			 	       1,500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Fuel, Gas ,Lubricants </a:t>
            </a:r>
            <a:r>
              <a:rPr lang="en-US" dirty="0" err="1" smtClean="0"/>
              <a:t>Etc</a:t>
            </a:r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                                      1,000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Indirect </a:t>
            </a:r>
            <a:r>
              <a:rPr lang="en-US" dirty="0" smtClean="0"/>
              <a:t>Expenses				          700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Depreciation On </a:t>
            </a:r>
            <a:r>
              <a:rPr lang="en-US" dirty="0" smtClean="0"/>
              <a:t>Furniture			       2,400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Water </a:t>
            </a:r>
            <a:r>
              <a:rPr lang="en-US" dirty="0" smtClean="0"/>
              <a:t>Supply					        1000</a:t>
            </a:r>
            <a:endParaRPr lang="en-US" dirty="0"/>
          </a:p>
          <a:p>
            <a:pPr marL="137160" indent="0">
              <a:lnSpc>
                <a:spcPct val="120000"/>
              </a:lnSpc>
              <a:buNone/>
            </a:pPr>
            <a:r>
              <a:rPr lang="en-US" dirty="0"/>
              <a:t>Loose Tools Written </a:t>
            </a:r>
            <a:r>
              <a:rPr lang="en-US" dirty="0" smtClean="0"/>
              <a:t>Off			</a:t>
            </a:r>
            <a:r>
              <a:rPr lang="en-US" dirty="0"/>
              <a:t> </a:t>
            </a:r>
            <a:r>
              <a:rPr lang="en-US" dirty="0" smtClean="0"/>
              <a:t>                         </a:t>
            </a:r>
            <a:r>
              <a:rPr lang="en-US" dirty="0"/>
              <a:t>500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dirty="0"/>
              <a:t>  </a:t>
            </a:r>
            <a:r>
              <a:rPr lang="en-US" dirty="0" smtClean="0"/>
              <a:t>Estimating Expenses				          700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dirty="0"/>
              <a:t>  </a:t>
            </a:r>
            <a:r>
              <a:rPr lang="en-US" dirty="0" smtClean="0"/>
              <a:t>Drawing </a:t>
            </a:r>
            <a:r>
              <a:rPr lang="en-US" dirty="0"/>
              <a:t>Office </a:t>
            </a:r>
            <a:r>
              <a:rPr lang="en-US" dirty="0" smtClean="0"/>
              <a:t>Salary				          800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Work Stationary				</a:t>
            </a:r>
            <a:r>
              <a:rPr lang="en-US" dirty="0"/>
              <a:t> </a:t>
            </a:r>
            <a:r>
              <a:rPr lang="en-US" dirty="0" smtClean="0"/>
              <a:t>                         500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en-US" dirty="0" smtClean="0"/>
              <a:t>  ESI				                                 </a:t>
            </a:r>
            <a:r>
              <a:rPr lang="en-US" u="sng" dirty="0" smtClean="0"/>
              <a:t>         600                 33,450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	</a:t>
            </a:r>
            <a:endParaRPr lang="en-US" u="sng" dirty="0"/>
          </a:p>
          <a:p>
            <a:pPr marL="137160" indent="0">
              <a:buNone/>
            </a:pPr>
            <a:r>
              <a:rPr lang="en-US" dirty="0"/>
              <a:t>		</a:t>
            </a:r>
            <a:r>
              <a:rPr lang="en-US" b="1" dirty="0" smtClean="0">
                <a:solidFill>
                  <a:schemeClr val="bg1"/>
                </a:solidFill>
              </a:rPr>
              <a:t>Works</a:t>
            </a:r>
            <a:r>
              <a:rPr lang="en-US" b="1" dirty="0">
                <a:solidFill>
                  <a:schemeClr val="bg1"/>
                </a:solidFill>
              </a:rPr>
              <a:t>/ Factory </a:t>
            </a:r>
            <a:r>
              <a:rPr lang="en-US" b="1" dirty="0" smtClean="0">
                <a:solidFill>
                  <a:schemeClr val="bg1"/>
                </a:solidFill>
              </a:rPr>
              <a:t>Cost</a:t>
            </a:r>
            <a:r>
              <a:rPr lang="en-US" dirty="0"/>
              <a:t>	                                </a:t>
            </a:r>
            <a:r>
              <a:rPr lang="en-US" dirty="0" smtClean="0"/>
              <a:t>               1,28,950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62600" y="4864"/>
            <a:ext cx="76200" cy="7005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315200" y="4864"/>
            <a:ext cx="0" cy="7005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41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477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Add: </a:t>
            </a:r>
            <a:r>
              <a:rPr lang="en-US" u="sng" dirty="0" smtClean="0"/>
              <a:t>Office </a:t>
            </a:r>
            <a:r>
              <a:rPr lang="en-US" u="sng" dirty="0"/>
              <a:t>&amp; Administration overheads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Office </a:t>
            </a:r>
            <a:r>
              <a:rPr lang="en-US" dirty="0"/>
              <a:t>Salary				  </a:t>
            </a:r>
            <a:r>
              <a:rPr lang="en-US" dirty="0" smtClean="0"/>
              <a:t>          1,600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D</a:t>
            </a:r>
            <a:r>
              <a:rPr lang="en-US" u="sng" dirty="0"/>
              <a:t>i</a:t>
            </a:r>
            <a:r>
              <a:rPr lang="en-US" dirty="0"/>
              <a:t>rector’s </a:t>
            </a:r>
            <a:r>
              <a:rPr lang="en-US" dirty="0" smtClean="0"/>
              <a:t>remuneration(Office)                     1,500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Telephone &amp; postage			     </a:t>
            </a:r>
            <a:r>
              <a:rPr lang="en-US" dirty="0" smtClean="0"/>
              <a:t>          200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Printing &amp; stationery  			    </a:t>
            </a:r>
            <a:r>
              <a:rPr lang="en-US" dirty="0" smtClean="0"/>
              <a:t>           100  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Legal charges				    </a:t>
            </a:r>
            <a:r>
              <a:rPr lang="en-US" dirty="0" smtClean="0"/>
              <a:t>           150             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Office rent &amp; </a:t>
            </a:r>
            <a:r>
              <a:rPr lang="en-US" dirty="0" smtClean="0"/>
              <a:t>rates			               500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Office </a:t>
            </a:r>
            <a:r>
              <a:rPr lang="en-US" dirty="0" smtClean="0"/>
              <a:t>Insurance				               700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Sundry office </a:t>
            </a:r>
            <a:r>
              <a:rPr lang="en-US" dirty="0" smtClean="0"/>
              <a:t>Expenses	</a:t>
            </a:r>
            <a:r>
              <a:rPr lang="en-US" dirty="0"/>
              <a:t>	</a:t>
            </a:r>
            <a:r>
              <a:rPr lang="en-US" dirty="0" smtClean="0"/>
              <a:t>	               600</a:t>
            </a:r>
          </a:p>
          <a:p>
            <a:pPr marL="137160" indent="0">
              <a:buNone/>
            </a:pPr>
            <a:r>
              <a:rPr lang="en-US" dirty="0"/>
              <a:t>Counting House </a:t>
            </a:r>
            <a:r>
              <a:rPr lang="en-US" dirty="0" smtClean="0"/>
              <a:t>Salary			               </a:t>
            </a:r>
            <a:r>
              <a:rPr lang="en-US" dirty="0"/>
              <a:t>900</a:t>
            </a:r>
          </a:p>
          <a:p>
            <a:pPr marL="137160" indent="0">
              <a:buNone/>
            </a:pPr>
            <a:r>
              <a:rPr lang="en-US" dirty="0"/>
              <a:t>Audit </a:t>
            </a:r>
            <a:r>
              <a:rPr lang="en-US" dirty="0" smtClean="0"/>
              <a:t>fees				                          800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Bank </a:t>
            </a:r>
            <a:r>
              <a:rPr lang="en-US" dirty="0" smtClean="0"/>
              <a:t>Charges				          </a:t>
            </a:r>
            <a:r>
              <a:rPr lang="en-US" u="sng" dirty="0" smtClean="0"/>
              <a:t>     700          7,750</a:t>
            </a:r>
            <a:endParaRPr lang="en-US" u="sng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        </a:t>
            </a:r>
            <a:r>
              <a:rPr lang="en-US" dirty="0" smtClean="0">
                <a:solidFill>
                  <a:schemeClr val="bg1"/>
                </a:solidFill>
              </a:rPr>
              <a:t>Cost </a:t>
            </a:r>
            <a:r>
              <a:rPr lang="en-US" dirty="0">
                <a:solidFill>
                  <a:schemeClr val="bg1"/>
                </a:solidFill>
              </a:rPr>
              <a:t>of Production</a:t>
            </a:r>
            <a:r>
              <a:rPr lang="en-US" dirty="0"/>
              <a:t> 	                       </a:t>
            </a:r>
            <a:r>
              <a:rPr lang="en-US" dirty="0" smtClean="0"/>
              <a:t>               1,36,700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00800" y="3810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96200" y="76200"/>
            <a:ext cx="0" cy="6781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0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464"/>
            <a:ext cx="8229600" cy="61673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>
                <a:solidFill>
                  <a:schemeClr val="bg1"/>
                </a:solidFill>
              </a:rPr>
              <a:t>Add:</a:t>
            </a:r>
            <a:r>
              <a:rPr lang="en-US" dirty="0"/>
              <a:t> </a:t>
            </a:r>
            <a:r>
              <a:rPr lang="en-US" u="sng" dirty="0"/>
              <a:t>Selling </a:t>
            </a:r>
            <a:r>
              <a:rPr lang="en-US" u="sng" dirty="0" smtClean="0"/>
              <a:t>Overheads</a:t>
            </a:r>
          </a:p>
          <a:p>
            <a:pPr marL="137160" indent="0">
              <a:buNone/>
            </a:pPr>
            <a:endParaRPr lang="en-US" u="sng" dirty="0"/>
          </a:p>
          <a:p>
            <a:pPr marL="137160" indent="0">
              <a:buNone/>
            </a:pPr>
            <a:r>
              <a:rPr lang="en-US" dirty="0" smtClean="0"/>
              <a:t>Advertisement					     1,500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Salesmen’s </a:t>
            </a:r>
            <a:r>
              <a:rPr lang="en-US" dirty="0" smtClean="0"/>
              <a:t>salary				     2,500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Showroom </a:t>
            </a:r>
            <a:r>
              <a:rPr lang="en-US" dirty="0" smtClean="0"/>
              <a:t>rent				        500</a:t>
            </a:r>
          </a:p>
          <a:p>
            <a:pPr marL="137160" indent="0">
              <a:buNone/>
            </a:pPr>
            <a:r>
              <a:rPr lang="en-US" dirty="0">
                <a:solidFill>
                  <a:schemeClr val="bg1"/>
                </a:solidFill>
              </a:rPr>
              <a:t>Rent of Ware </a:t>
            </a:r>
            <a:r>
              <a:rPr lang="en-US" dirty="0" smtClean="0">
                <a:solidFill>
                  <a:schemeClr val="bg1"/>
                </a:solidFill>
              </a:rPr>
              <a:t>house		                                     500</a:t>
            </a:r>
            <a:endParaRPr lang="en-US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dirty="0">
                <a:solidFill>
                  <a:schemeClr val="bg1"/>
                </a:solidFill>
              </a:rPr>
              <a:t>Commission on Sales 	</a:t>
            </a:r>
            <a:r>
              <a:rPr lang="en-US" dirty="0" smtClean="0">
                <a:solidFill>
                  <a:schemeClr val="bg1"/>
                </a:solidFill>
              </a:rPr>
              <a:t>			     1,920</a:t>
            </a:r>
            <a:endParaRPr lang="en-US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dirty="0">
                <a:solidFill>
                  <a:schemeClr val="bg1"/>
                </a:solidFill>
              </a:rPr>
              <a:t>Upkeep of Delivery </a:t>
            </a:r>
            <a:r>
              <a:rPr lang="en-US" dirty="0" smtClean="0">
                <a:solidFill>
                  <a:schemeClr val="bg1"/>
                </a:solidFill>
              </a:rPr>
              <a:t>Van			        600</a:t>
            </a:r>
            <a:endParaRPr lang="en-US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dirty="0">
                <a:solidFill>
                  <a:schemeClr val="bg1"/>
                </a:solidFill>
              </a:rPr>
              <a:t>Bad </a:t>
            </a:r>
            <a:r>
              <a:rPr lang="en-US" dirty="0" smtClean="0">
                <a:solidFill>
                  <a:schemeClr val="bg1"/>
                </a:solidFill>
              </a:rPr>
              <a:t>Debts					        200</a:t>
            </a:r>
            <a:endParaRPr lang="en-US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dirty="0">
                <a:solidFill>
                  <a:schemeClr val="bg1"/>
                </a:solidFill>
              </a:rPr>
              <a:t>Depreciation of Delivery </a:t>
            </a:r>
            <a:r>
              <a:rPr lang="en-US" dirty="0" smtClean="0">
                <a:solidFill>
                  <a:schemeClr val="bg1"/>
                </a:solidFill>
              </a:rPr>
              <a:t>Van			        400</a:t>
            </a:r>
            <a:r>
              <a:rPr lang="en-US" dirty="0" smtClean="0"/>
              <a:t>        </a:t>
            </a:r>
            <a:r>
              <a:rPr lang="en-US" u="sng" dirty="0" smtClean="0"/>
              <a:t>   8,120</a:t>
            </a:r>
          </a:p>
          <a:p>
            <a:pPr marL="137160" indent="0">
              <a:buNone/>
            </a:pPr>
            <a:endParaRPr lang="en-US" u="sng" dirty="0" smtClean="0"/>
          </a:p>
          <a:p>
            <a:pPr marL="13716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COST </a:t>
            </a:r>
            <a:r>
              <a:rPr lang="en-US" b="1" dirty="0">
                <a:solidFill>
                  <a:schemeClr val="bg1"/>
                </a:solidFill>
              </a:rPr>
              <a:t>Of Sales/Total Cost  	</a:t>
            </a:r>
            <a:r>
              <a:rPr lang="en-US" b="1" dirty="0" smtClean="0">
                <a:solidFill>
                  <a:schemeClr val="bg1"/>
                </a:solidFill>
              </a:rPr>
              <a:t>                                                   </a:t>
            </a:r>
            <a:r>
              <a:rPr lang="en-US" dirty="0" smtClean="0"/>
              <a:t>1,36,700</a:t>
            </a:r>
            <a:endParaRPr lang="en-US" dirty="0"/>
          </a:p>
          <a:p>
            <a:pPr marL="137160" indent="0">
              <a:buNone/>
            </a:pPr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b="1" dirty="0" smtClean="0">
                <a:solidFill>
                  <a:schemeClr val="bg1"/>
                </a:solidFill>
              </a:rPr>
              <a:t>        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 Profit (1,40,00-1,36,700 )                                                           </a:t>
            </a:r>
            <a:r>
              <a:rPr lang="en-US" b="1" dirty="0" smtClean="0"/>
              <a:t> </a:t>
            </a:r>
            <a:r>
              <a:rPr lang="en-US" b="1" u="sng" dirty="0" smtClean="0"/>
              <a:t>      </a:t>
            </a:r>
            <a:r>
              <a:rPr lang="en-US" b="1" u="sng" dirty="0"/>
              <a:t>40,820</a:t>
            </a:r>
          </a:p>
          <a:p>
            <a:pPr marL="137160" indent="0">
              <a:buNone/>
            </a:pPr>
            <a:r>
              <a:rPr lang="en-US" b="1" dirty="0">
                <a:solidFill>
                  <a:schemeClr val="bg1"/>
                </a:solidFill>
              </a:rPr>
              <a:t>                                                        Sale 	</a:t>
            </a:r>
            <a:r>
              <a:rPr lang="en-US" b="1" dirty="0" smtClean="0"/>
              <a:t>                                   </a:t>
            </a:r>
            <a:r>
              <a:rPr lang="en-US" b="1" u="sng" dirty="0" smtClean="0"/>
              <a:t>   1,40,000      </a:t>
            </a:r>
            <a:r>
              <a:rPr lang="en-US" b="1" dirty="0">
                <a:solidFill>
                  <a:schemeClr val="bg1"/>
                </a:solidFill>
              </a:rPr>
              <a:t>	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0" y="0"/>
            <a:ext cx="15240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217921" y="0"/>
            <a:ext cx="15240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62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772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effectLst/>
              </a:rPr>
              <a:t>4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.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The </a:t>
            </a:r>
            <a:r>
              <a:rPr lang="en-US" sz="1800" dirty="0">
                <a:solidFill>
                  <a:schemeClr val="bg1"/>
                </a:solidFill>
                <a:effectLst/>
              </a:rPr>
              <a:t>following particulars have been obtained from the cost records for the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Year</a:t>
            </a:r>
            <a:br>
              <a:rPr lang="en-US" sz="1800" dirty="0" smtClean="0">
                <a:solidFill>
                  <a:schemeClr val="bg1"/>
                </a:solidFill>
                <a:effectLst/>
              </a:rPr>
            </a:br>
            <a:r>
              <a:rPr lang="en-US" sz="1800" dirty="0" smtClean="0">
                <a:solidFill>
                  <a:schemeClr val="bg1"/>
                </a:solidFill>
                <a:effectLst/>
              </a:rPr>
              <a:t>Assume that all products manufactured during the year have been sold to earn a profit of 20% on selling price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Content Placeholder 3" descr="clip_image021_thumb12.jpg (529×195)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" r="3614"/>
          <a:stretch/>
        </p:blipFill>
        <p:spPr bwMode="auto">
          <a:xfrm>
            <a:off x="533400" y="1143000"/>
            <a:ext cx="7467600" cy="3200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lip_image023_thumb8.jpg (553×768)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5" t="1932" r="7179" b="80726"/>
          <a:stretch/>
        </p:blipFill>
        <p:spPr bwMode="auto">
          <a:xfrm>
            <a:off x="533400" y="4267200"/>
            <a:ext cx="7467600" cy="23621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5334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6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7010400"/>
          </a:xfrm>
        </p:spPr>
        <p:txBody>
          <a:bodyPr>
            <a:normAutofit fontScale="25000" lnSpcReduction="20000"/>
          </a:bodyPr>
          <a:lstStyle/>
          <a:p>
            <a:pPr marL="137160" indent="0" algn="ctr">
              <a:buNone/>
            </a:pPr>
            <a:r>
              <a:rPr lang="en-US" sz="11200" b="1" u="sng" dirty="0" smtClean="0">
                <a:solidFill>
                  <a:schemeClr val="bg1"/>
                </a:solidFill>
              </a:rPr>
              <a:t>Statement Of Cost Sheet</a:t>
            </a:r>
          </a:p>
          <a:p>
            <a:pPr marL="137160" indent="0" algn="ctr">
              <a:buNone/>
            </a:pPr>
            <a:endParaRPr lang="en-US" sz="6400" b="1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sz="9600" u="sng" dirty="0" smtClean="0">
                <a:solidFill>
                  <a:schemeClr val="bg1"/>
                </a:solidFill>
              </a:rPr>
              <a:t>Particulars				</a:t>
            </a:r>
            <a:r>
              <a:rPr lang="en-US" sz="9600" u="sng" dirty="0">
                <a:solidFill>
                  <a:schemeClr val="bg1"/>
                </a:solidFill>
              </a:rPr>
              <a:t> </a:t>
            </a:r>
            <a:r>
              <a:rPr lang="en-US" sz="9600" u="sng" dirty="0" smtClean="0">
                <a:solidFill>
                  <a:schemeClr val="bg1"/>
                </a:solidFill>
              </a:rPr>
              <a:t>     Amount            Total </a:t>
            </a:r>
          </a:p>
          <a:p>
            <a:pPr marL="137160" indent="0">
              <a:buNone/>
            </a:pPr>
            <a:r>
              <a:rPr lang="en-US" sz="9600" dirty="0" smtClean="0"/>
              <a:t>Direct Materials  		                   1,10,000</a:t>
            </a:r>
          </a:p>
          <a:p>
            <a:pPr marL="137160" indent="0">
              <a:buNone/>
            </a:pPr>
            <a:r>
              <a:rPr lang="en-US" sz="9600" dirty="0" smtClean="0"/>
              <a:t>Direct Materials used	</a:t>
            </a:r>
            <a:r>
              <a:rPr lang="en-US" sz="9600" dirty="0"/>
              <a:t>	</a:t>
            </a:r>
            <a:r>
              <a:rPr lang="en-US" sz="9600" dirty="0" smtClean="0"/>
              <a:t>          20,000</a:t>
            </a:r>
          </a:p>
          <a:p>
            <a:pPr marL="137160" indent="0">
              <a:buNone/>
            </a:pPr>
            <a:r>
              <a:rPr lang="en-US" sz="9600" dirty="0" smtClean="0"/>
              <a:t>Freight on materials purchased	</a:t>
            </a:r>
            <a:r>
              <a:rPr lang="en-US" sz="9600" dirty="0"/>
              <a:t> </a:t>
            </a:r>
            <a:r>
              <a:rPr lang="en-US" sz="9600" dirty="0" smtClean="0"/>
              <a:t>           </a:t>
            </a:r>
            <a:r>
              <a:rPr lang="en-US" sz="9600" u="sng" dirty="0" smtClean="0"/>
              <a:t>5,000 </a:t>
            </a:r>
          </a:p>
          <a:p>
            <a:pPr marL="13716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							     1,35,0000</a:t>
            </a:r>
          </a:p>
          <a:p>
            <a:pPr marL="137160" indent="0">
              <a:buNone/>
            </a:pPr>
            <a:r>
              <a:rPr lang="en-US" sz="9600" u="sng" dirty="0" smtClean="0"/>
              <a:t>Direct </a:t>
            </a:r>
            <a:r>
              <a:rPr lang="en-US" sz="9600" u="sng" dirty="0" err="1" smtClean="0"/>
              <a:t>Labour</a:t>
            </a:r>
            <a:endParaRPr lang="en-US" sz="9600" dirty="0"/>
          </a:p>
          <a:p>
            <a:pPr marL="137160" indent="0">
              <a:buNone/>
            </a:pPr>
            <a:r>
              <a:rPr lang="en-US" sz="9600" dirty="0" smtClean="0"/>
              <a:t>Productive wages</a:t>
            </a:r>
            <a:r>
              <a:rPr lang="en-US" sz="9600" dirty="0"/>
              <a:t>	</a:t>
            </a:r>
            <a:r>
              <a:rPr lang="en-US" sz="9600" dirty="0" smtClean="0"/>
              <a:t>                                                          30,000</a:t>
            </a:r>
            <a:endParaRPr lang="en-US" sz="9600" dirty="0"/>
          </a:p>
          <a:p>
            <a:pPr marL="137160" indent="0">
              <a:buNone/>
            </a:pPr>
            <a:r>
              <a:rPr lang="en-US" sz="9600" dirty="0" smtClean="0"/>
              <a:t>					</a:t>
            </a:r>
          </a:p>
          <a:p>
            <a:pPr marL="137160" indent="0">
              <a:buNone/>
            </a:pPr>
            <a:r>
              <a:rPr lang="en-US" sz="9600" dirty="0" smtClean="0"/>
              <a:t>Chargeable expenses	</a:t>
            </a:r>
            <a:r>
              <a:rPr lang="en-US" sz="9600" dirty="0"/>
              <a:t> </a:t>
            </a:r>
            <a:r>
              <a:rPr lang="en-US" sz="9600" dirty="0" smtClean="0"/>
              <a:t>                                             </a:t>
            </a:r>
            <a:r>
              <a:rPr lang="en-US" sz="9600" u="sng" dirty="0" smtClean="0"/>
              <a:t>10,000</a:t>
            </a:r>
          </a:p>
          <a:p>
            <a:pPr marL="137160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		       </a:t>
            </a:r>
            <a:r>
              <a:rPr lang="en-US" sz="9600" b="1" dirty="0" smtClean="0">
                <a:solidFill>
                  <a:schemeClr val="bg1"/>
                </a:solidFill>
              </a:rPr>
              <a:t>Prime Cost</a:t>
            </a:r>
            <a:r>
              <a:rPr lang="en-US" sz="9600" dirty="0" smtClean="0"/>
              <a:t>	                   1,75,000</a:t>
            </a:r>
          </a:p>
          <a:p>
            <a:pPr marL="137160" indent="0">
              <a:buNone/>
            </a:pPr>
            <a:r>
              <a:rPr lang="en-US" sz="9600" dirty="0" smtClean="0">
                <a:solidFill>
                  <a:schemeClr val="bg1"/>
                </a:solidFill>
              </a:rPr>
              <a:t>Add:</a:t>
            </a:r>
            <a:r>
              <a:rPr lang="en-US" sz="9600" u="sng" dirty="0" smtClean="0"/>
              <a:t> Factory Overhead </a:t>
            </a:r>
          </a:p>
          <a:p>
            <a:pPr marL="137160" indent="0">
              <a:buNone/>
            </a:pPr>
            <a:r>
              <a:rPr lang="en-US" sz="9600" dirty="0" smtClean="0"/>
              <a:t>Materials used in factory		             1,500</a:t>
            </a:r>
          </a:p>
          <a:p>
            <a:pPr marL="137160" indent="0">
              <a:buNone/>
            </a:pPr>
            <a:r>
              <a:rPr lang="en-US" sz="9600" dirty="0" smtClean="0"/>
              <a:t>Factory supervision expenses	</a:t>
            </a:r>
            <a:r>
              <a:rPr lang="en-US" sz="9600" dirty="0"/>
              <a:t> </a:t>
            </a:r>
            <a:r>
              <a:rPr lang="en-US" sz="9600" dirty="0" smtClean="0"/>
              <a:t>            4,000</a:t>
            </a:r>
          </a:p>
          <a:p>
            <a:pPr marL="137160" indent="0">
              <a:buNone/>
            </a:pPr>
            <a:r>
              <a:rPr lang="en-US" sz="9600" dirty="0" smtClean="0"/>
              <a:t>Factory Indirect expenses		             2,000</a:t>
            </a:r>
          </a:p>
          <a:p>
            <a:pPr marL="137160" indent="0">
              <a:buNone/>
            </a:pPr>
            <a:r>
              <a:rPr lang="en-US" sz="9600" dirty="0" smtClean="0"/>
              <a:t>Depreciation on factory building	</a:t>
            </a:r>
            <a:r>
              <a:rPr lang="en-US" sz="9600" dirty="0"/>
              <a:t> </a:t>
            </a:r>
            <a:r>
              <a:rPr lang="en-US" sz="9600" dirty="0" smtClean="0"/>
              <a:t>       </a:t>
            </a:r>
            <a:r>
              <a:rPr lang="en-US" sz="9600" u="sng" dirty="0" smtClean="0"/>
              <a:t>     3,500            11,000</a:t>
            </a:r>
          </a:p>
          <a:p>
            <a:pPr marL="137160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	 </a:t>
            </a:r>
            <a:r>
              <a:rPr lang="en-US" sz="9600" b="1" dirty="0" smtClean="0">
                <a:solidFill>
                  <a:schemeClr val="bg1"/>
                </a:solidFill>
              </a:rPr>
              <a:t>Works/ Factory Cost</a:t>
            </a:r>
            <a:r>
              <a:rPr lang="en-US" sz="9600" dirty="0" smtClean="0"/>
              <a:t>	                   1,86,000</a:t>
            </a:r>
          </a:p>
          <a:p>
            <a:pPr marL="137160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	   					</a:t>
            </a:r>
          </a:p>
          <a:p>
            <a:endParaRPr lang="en-US" sz="9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609600"/>
            <a:ext cx="9144000" cy="38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69234" y="628650"/>
            <a:ext cx="169566" cy="6229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86600" y="647700"/>
            <a:ext cx="76200" cy="6210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11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US" sz="3400" dirty="0" smtClean="0">
                <a:solidFill>
                  <a:schemeClr val="bg1"/>
                </a:solidFill>
              </a:rPr>
              <a:t>Add:</a:t>
            </a:r>
            <a:r>
              <a:rPr lang="en-US" sz="3400" dirty="0" smtClean="0"/>
              <a:t>  </a:t>
            </a:r>
            <a:r>
              <a:rPr lang="en-US" sz="3400" u="sng" dirty="0" smtClean="0"/>
              <a:t>Office &amp; Administration overheads</a:t>
            </a:r>
          </a:p>
          <a:p>
            <a:pPr marL="137160" indent="0">
              <a:buNone/>
            </a:pPr>
            <a:r>
              <a:rPr lang="en-US" sz="3400" dirty="0" smtClean="0"/>
              <a:t>Materials used in office			      2,500</a:t>
            </a:r>
          </a:p>
          <a:p>
            <a:pPr marL="137160" indent="0">
              <a:buNone/>
            </a:pPr>
            <a:r>
              <a:rPr lang="en-US" sz="3400" dirty="0" smtClean="0"/>
              <a:t>Administration Expenses			      3,000</a:t>
            </a:r>
          </a:p>
          <a:p>
            <a:pPr marL="137160" indent="0">
              <a:buNone/>
            </a:pPr>
            <a:r>
              <a:rPr lang="en-US" sz="3400" dirty="0" smtClean="0"/>
              <a:t>Depreciation on Office building		      </a:t>
            </a:r>
            <a:r>
              <a:rPr lang="en-US" sz="3400" u="sng" dirty="0" smtClean="0"/>
              <a:t>1,500             7,000</a:t>
            </a:r>
          </a:p>
          <a:p>
            <a:pPr marL="137160" indent="0">
              <a:buNone/>
            </a:pPr>
            <a:r>
              <a:rPr lang="en-US" sz="3400" dirty="0" smtClean="0"/>
              <a:t>                                    </a:t>
            </a:r>
            <a:r>
              <a:rPr lang="en-US" sz="3400" dirty="0" smtClean="0">
                <a:solidFill>
                  <a:schemeClr val="bg1"/>
                </a:solidFill>
              </a:rPr>
              <a:t>Cost of Production</a:t>
            </a:r>
            <a:r>
              <a:rPr lang="en-US" sz="3400" dirty="0"/>
              <a:t> </a:t>
            </a:r>
            <a:r>
              <a:rPr lang="en-US" sz="3400" dirty="0" smtClean="0"/>
              <a:t>	                       1,93,000</a:t>
            </a:r>
          </a:p>
          <a:p>
            <a:pPr marL="137160" indent="0">
              <a:buNone/>
            </a:pPr>
            <a:r>
              <a:rPr lang="en-US" sz="3400" dirty="0" smtClean="0">
                <a:solidFill>
                  <a:schemeClr val="bg1"/>
                </a:solidFill>
              </a:rPr>
              <a:t>Add:</a:t>
            </a:r>
            <a:r>
              <a:rPr lang="en-US" sz="3400" dirty="0" smtClean="0"/>
              <a:t> </a:t>
            </a:r>
            <a:r>
              <a:rPr lang="en-US" sz="3400" u="sng" dirty="0" smtClean="0"/>
              <a:t>Selling Overheads</a:t>
            </a:r>
          </a:p>
          <a:p>
            <a:pPr marL="137160" indent="0">
              <a:buNone/>
            </a:pPr>
            <a:r>
              <a:rPr lang="en-US" sz="3400" dirty="0" smtClean="0"/>
              <a:t>Materials used in selling the product		      3,000</a:t>
            </a:r>
          </a:p>
          <a:p>
            <a:pPr marL="137160" indent="0">
              <a:buNone/>
            </a:pPr>
            <a:r>
              <a:rPr lang="en-US" sz="3400" dirty="0" smtClean="0"/>
              <a:t>Advertisement			</a:t>
            </a:r>
            <a:r>
              <a:rPr lang="en-US" sz="3400" dirty="0"/>
              <a:t> </a:t>
            </a:r>
            <a:r>
              <a:rPr lang="en-US" sz="3400" dirty="0" smtClean="0"/>
              <a:t>                   2,000</a:t>
            </a:r>
          </a:p>
          <a:p>
            <a:pPr marL="137160" indent="0">
              <a:buNone/>
            </a:pPr>
            <a:r>
              <a:rPr lang="en-US" sz="3400" dirty="0" smtClean="0"/>
              <a:t>Bad Debt					      </a:t>
            </a:r>
            <a:r>
              <a:rPr lang="en-US" sz="3400" u="sng" dirty="0" smtClean="0"/>
              <a:t>1,500             6,500</a:t>
            </a:r>
          </a:p>
          <a:p>
            <a:pPr marL="137160" indent="0">
              <a:buNone/>
            </a:pPr>
            <a:r>
              <a:rPr lang="en-US" sz="3400" dirty="0" smtClean="0"/>
              <a:t>                                                                                                       1,99,500</a:t>
            </a:r>
          </a:p>
          <a:p>
            <a:pPr marL="137160" indent="0">
              <a:buNone/>
            </a:pPr>
            <a:r>
              <a:rPr lang="en-US" sz="3400" dirty="0" smtClean="0">
                <a:solidFill>
                  <a:schemeClr val="bg1"/>
                </a:solidFill>
              </a:rPr>
              <a:t>Add: </a:t>
            </a:r>
            <a:r>
              <a:rPr lang="en-US" sz="3400" u="sng" dirty="0" smtClean="0"/>
              <a:t>Distribution Overheads</a:t>
            </a:r>
          </a:p>
          <a:p>
            <a:pPr marL="137160" indent="0">
              <a:buNone/>
            </a:pPr>
            <a:r>
              <a:rPr lang="en-US" sz="3400" dirty="0" smtClean="0"/>
              <a:t>Depreciation on Delivery Van 	                     1,000</a:t>
            </a:r>
          </a:p>
          <a:p>
            <a:pPr marL="137160" indent="0">
              <a:buNone/>
            </a:pPr>
            <a:r>
              <a:rPr lang="en-US" sz="3400" dirty="0" smtClean="0"/>
              <a:t>Salary to driver  of delivery van		       </a:t>
            </a:r>
            <a:r>
              <a:rPr lang="en-US" sz="3400" u="sng" dirty="0" smtClean="0"/>
              <a:t>3,600           4,600</a:t>
            </a:r>
          </a:p>
          <a:p>
            <a:pPr marL="137160" indent="0">
              <a:buNone/>
            </a:pPr>
            <a:r>
              <a:rPr lang="en-US" sz="3400" dirty="0" smtClean="0"/>
              <a:t>                       </a:t>
            </a:r>
            <a:r>
              <a:rPr lang="en-US" sz="3400" b="1" dirty="0" smtClean="0">
                <a:solidFill>
                  <a:schemeClr val="bg1"/>
                </a:solidFill>
              </a:rPr>
              <a:t>COST Of Sales/Total Cost  		         </a:t>
            </a:r>
            <a:r>
              <a:rPr lang="en-US" sz="3400" b="1" dirty="0" smtClean="0"/>
              <a:t>2,04,100</a:t>
            </a:r>
          </a:p>
          <a:p>
            <a:pPr marL="137160" indent="0">
              <a:buNone/>
            </a:pPr>
            <a:r>
              <a:rPr lang="en-US" sz="3400" b="1" dirty="0" smtClean="0">
                <a:solidFill>
                  <a:schemeClr val="bg1"/>
                </a:solidFill>
              </a:rPr>
              <a:t>                       Profit @20% on cost                                       </a:t>
            </a:r>
            <a:r>
              <a:rPr lang="en-US" sz="3400" b="1" u="sng" dirty="0" smtClean="0">
                <a:solidFill>
                  <a:schemeClr val="bg1"/>
                </a:solidFill>
              </a:rPr>
              <a:t> </a:t>
            </a:r>
            <a:r>
              <a:rPr lang="en-US" sz="3400" b="1" u="sng" dirty="0" smtClean="0"/>
              <a:t>       40,820</a:t>
            </a:r>
          </a:p>
          <a:p>
            <a:pPr marL="137160" indent="0">
              <a:buNone/>
            </a:pPr>
            <a:r>
              <a:rPr lang="en-US" sz="3400" b="1" dirty="0" smtClean="0">
                <a:solidFill>
                  <a:schemeClr val="bg1"/>
                </a:solidFill>
              </a:rPr>
              <a:t>                                                        Sale 	</a:t>
            </a:r>
            <a:r>
              <a:rPr lang="en-US" sz="3400" b="1" dirty="0" smtClean="0"/>
              <a:t>                                    2,44,920</a:t>
            </a:r>
            <a:r>
              <a:rPr lang="en-US" sz="3400" b="1" dirty="0" smtClean="0">
                <a:solidFill>
                  <a:schemeClr val="bg1"/>
                </a:solidFill>
              </a:rPr>
              <a:t>	</a:t>
            </a:r>
          </a:p>
          <a:p>
            <a:pPr marL="137160" indent="0">
              <a:buNone/>
            </a:pPr>
            <a:endParaRPr lang="en-US" sz="2000" dirty="0" smtClean="0"/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endParaRPr lang="en-US" sz="2000" dirty="0" smtClean="0"/>
          </a:p>
          <a:p>
            <a:pPr marL="137160" indent="0">
              <a:buNone/>
            </a:pPr>
            <a:endParaRPr lang="en-US" sz="2000" dirty="0"/>
          </a:p>
          <a:p>
            <a:pPr marL="137160" indent="0">
              <a:buNone/>
            </a:pPr>
            <a:endParaRPr lang="en-US" sz="2000" dirty="0" smtClean="0"/>
          </a:p>
          <a:p>
            <a:pPr marL="137160" indent="0">
              <a:buNone/>
            </a:pPr>
            <a:endParaRPr lang="en-US" sz="2000" dirty="0" smtClean="0"/>
          </a:p>
          <a:p>
            <a:pPr marL="13716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0"/>
            <a:ext cx="7620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15200" y="-76200"/>
            <a:ext cx="0" cy="6934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56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15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dirty="0">
                <a:solidFill>
                  <a:schemeClr val="bg1"/>
                </a:solidFill>
              </a:rPr>
              <a:t>5</a:t>
            </a:r>
            <a:r>
              <a:rPr lang="en-US" sz="2200" dirty="0" smtClean="0">
                <a:solidFill>
                  <a:schemeClr val="bg1"/>
                </a:solidFill>
              </a:rPr>
              <a:t>.From </a:t>
            </a:r>
            <a:r>
              <a:rPr lang="en-US" sz="2200" dirty="0">
                <a:solidFill>
                  <a:schemeClr val="bg1"/>
                </a:solidFill>
              </a:rPr>
              <a:t>the following information prepare a cost sheet.</a:t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/>
            </a:r>
            <a:br>
              <a:rPr lang="en-US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Company Desire a </a:t>
            </a:r>
            <a:r>
              <a:rPr lang="en-US" sz="2200" dirty="0" err="1">
                <a:solidFill>
                  <a:schemeClr val="bg1"/>
                </a:solidFill>
              </a:rPr>
              <a:t>Maergi</a:t>
            </a:r>
            <a:r>
              <a:rPr lang="en-US" sz="2200" dirty="0">
                <a:solidFill>
                  <a:schemeClr val="bg1"/>
                </a:solidFill>
              </a:rPr>
              <a:t> of 20% profit on the cost of sales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94" b="9449"/>
          <a:stretch/>
        </p:blipFill>
        <p:spPr bwMode="auto">
          <a:xfrm>
            <a:off x="762000" y="1143000"/>
            <a:ext cx="7620000" cy="55625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8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-16213"/>
            <a:ext cx="8506838" cy="7010400"/>
          </a:xfrm>
        </p:spPr>
        <p:txBody>
          <a:bodyPr>
            <a:normAutofit fontScale="77500" lnSpcReduction="20000"/>
          </a:bodyPr>
          <a:lstStyle/>
          <a:p>
            <a:pPr marL="137160" indent="0" algn="ctr">
              <a:buNone/>
            </a:pPr>
            <a:r>
              <a:rPr lang="en-US" b="1" u="sng" dirty="0" smtClean="0"/>
              <a:t>Statement of </a:t>
            </a:r>
            <a:r>
              <a:rPr lang="en-US" b="1" u="sng" dirty="0"/>
              <a:t>Cost </a:t>
            </a:r>
            <a:r>
              <a:rPr lang="en-US" b="1" u="sng" dirty="0" smtClean="0"/>
              <a:t>Sheet</a:t>
            </a:r>
          </a:p>
          <a:p>
            <a:pPr marL="137160" indent="0" algn="ctr">
              <a:buNone/>
            </a:pPr>
            <a:r>
              <a:rPr lang="en-US" b="1" u="sng" dirty="0" smtClean="0"/>
              <a:t>Particulars			                        Amount</a:t>
            </a:r>
            <a:r>
              <a:rPr lang="en-US" b="1" u="sng" dirty="0"/>
              <a:t>	</a:t>
            </a:r>
            <a:r>
              <a:rPr lang="en-US" b="1" u="sng" dirty="0" smtClean="0"/>
              <a:t>Total</a:t>
            </a:r>
          </a:p>
          <a:p>
            <a:pPr marL="137160" indent="0">
              <a:buNone/>
            </a:pPr>
            <a:endParaRPr lang="en-US" sz="2200" b="1" dirty="0" smtClean="0"/>
          </a:p>
          <a:p>
            <a:pPr marL="137160" indent="0">
              <a:buNone/>
            </a:pPr>
            <a:r>
              <a:rPr lang="en-US" sz="2300" b="1" dirty="0" smtClean="0"/>
              <a:t>Direct  Materials-Purchased	                                          80,000                           </a:t>
            </a:r>
          </a:p>
          <a:p>
            <a:pPr marL="137160" indent="0">
              <a:buNone/>
            </a:pPr>
            <a:r>
              <a:rPr lang="en-US" sz="2300" b="1" dirty="0" smtClean="0"/>
              <a:t>Add </a:t>
            </a:r>
            <a:r>
              <a:rPr lang="en-US" sz="2300" b="1" dirty="0"/>
              <a:t>: </a:t>
            </a:r>
            <a:r>
              <a:rPr lang="en-US" sz="2300" b="1" dirty="0" smtClean="0"/>
              <a:t>Opening Stock of Raw Materials</a:t>
            </a:r>
            <a:r>
              <a:rPr lang="en-US" sz="2300" b="1" dirty="0"/>
              <a:t>	 </a:t>
            </a:r>
            <a:r>
              <a:rPr lang="en-US" sz="2300" b="1" dirty="0" smtClean="0"/>
              <a:t>                       </a:t>
            </a:r>
            <a:r>
              <a:rPr lang="en-US" sz="2300" b="1" u="sng" dirty="0" smtClean="0"/>
              <a:t>   20,000</a:t>
            </a:r>
          </a:p>
          <a:p>
            <a:pPr marL="137160" indent="0">
              <a:buNone/>
            </a:pPr>
            <a:r>
              <a:rPr lang="en-US" sz="2300" b="1" dirty="0" smtClean="0"/>
              <a:t>					                        1,00,000</a:t>
            </a:r>
          </a:p>
          <a:p>
            <a:pPr marL="137160" indent="0">
              <a:buNone/>
            </a:pPr>
            <a:r>
              <a:rPr lang="en-US" sz="2300" b="1" dirty="0" smtClean="0"/>
              <a:t>Less </a:t>
            </a:r>
            <a:r>
              <a:rPr lang="en-US" sz="2300" b="1" dirty="0"/>
              <a:t>: </a:t>
            </a:r>
            <a:r>
              <a:rPr lang="en-US" sz="2300" b="1" dirty="0" smtClean="0"/>
              <a:t>Closing Stock </a:t>
            </a:r>
            <a:r>
              <a:rPr lang="en-US" sz="2300" b="1" dirty="0"/>
              <a:t>of Raw Materials 	 </a:t>
            </a:r>
            <a:r>
              <a:rPr lang="en-US" sz="2300" b="1" dirty="0" smtClean="0"/>
              <a:t>                      </a:t>
            </a:r>
            <a:r>
              <a:rPr lang="en-US" sz="2300" b="1" u="sng" dirty="0" smtClean="0"/>
              <a:t>    25,000</a:t>
            </a:r>
          </a:p>
          <a:p>
            <a:pPr marL="137160" indent="0">
              <a:buNone/>
            </a:pPr>
            <a:r>
              <a:rPr lang="en-US" sz="2300" b="1" dirty="0"/>
              <a:t> </a:t>
            </a:r>
            <a:r>
              <a:rPr lang="en-US" sz="2300" b="1" dirty="0" smtClean="0"/>
              <a:t>                                                Materials Consume </a:t>
            </a:r>
            <a:r>
              <a:rPr lang="en-US" sz="2300" b="1" dirty="0"/>
              <a:t>	</a:t>
            </a:r>
            <a:r>
              <a:rPr lang="en-US" sz="2300" b="1" dirty="0" smtClean="0"/>
              <a:t>                                    75,000 </a:t>
            </a:r>
          </a:p>
          <a:p>
            <a:pPr marL="137160" indent="0">
              <a:buNone/>
            </a:pPr>
            <a:r>
              <a:rPr lang="en-US" sz="2300" b="1" dirty="0" smtClean="0"/>
              <a:t>Direct Wages</a:t>
            </a:r>
            <a:r>
              <a:rPr lang="en-US" sz="2300" b="1" dirty="0"/>
              <a:t>	</a:t>
            </a:r>
            <a:r>
              <a:rPr lang="en-US" sz="2300" b="1" dirty="0" smtClean="0"/>
              <a:t>                                                 </a:t>
            </a:r>
            <a:r>
              <a:rPr lang="en-US" sz="2300" b="1" dirty="0"/>
              <a:t>	  </a:t>
            </a:r>
            <a:r>
              <a:rPr lang="en-US" sz="2300" b="1" dirty="0" smtClean="0"/>
              <a:t>              </a:t>
            </a:r>
            <a:r>
              <a:rPr lang="en-US" sz="2300" b="1" dirty="0"/>
              <a:t> </a:t>
            </a:r>
            <a:r>
              <a:rPr lang="en-US" sz="2300" b="1" dirty="0" smtClean="0"/>
              <a:t>                   22,000 </a:t>
            </a:r>
          </a:p>
          <a:p>
            <a:pPr marL="137160" indent="0">
              <a:buNone/>
            </a:pPr>
            <a:r>
              <a:rPr lang="en-US" sz="2300" b="1" dirty="0" smtClean="0"/>
              <a:t>Direct Expenses</a:t>
            </a:r>
            <a:r>
              <a:rPr lang="en-US" sz="2300" b="1" dirty="0"/>
              <a:t>	</a:t>
            </a:r>
            <a:r>
              <a:rPr lang="en-US" sz="2300" b="1" dirty="0" smtClean="0"/>
              <a:t>                                                                                             </a:t>
            </a:r>
            <a:r>
              <a:rPr lang="en-US" sz="2300" b="1" u="sng" dirty="0" smtClean="0"/>
              <a:t>         5,000 </a:t>
            </a:r>
            <a:r>
              <a:rPr lang="en-US" sz="2300" b="1" dirty="0" smtClean="0"/>
              <a:t>		</a:t>
            </a:r>
            <a:r>
              <a:rPr lang="en-US" sz="2300" b="1" dirty="0"/>
              <a:t> </a:t>
            </a:r>
            <a:r>
              <a:rPr lang="en-US" sz="2300" b="1" dirty="0" smtClean="0"/>
              <a:t>                                 </a:t>
            </a:r>
            <a:r>
              <a:rPr lang="en-US" sz="2300" b="1" dirty="0" smtClean="0">
                <a:solidFill>
                  <a:schemeClr val="bg1"/>
                </a:solidFill>
              </a:rPr>
              <a:t>Prime Cost</a:t>
            </a:r>
            <a:r>
              <a:rPr lang="en-US" sz="2300" b="1" dirty="0" smtClean="0"/>
              <a:t> </a:t>
            </a:r>
            <a:r>
              <a:rPr lang="en-US" sz="2300" b="1" dirty="0"/>
              <a:t>		</a:t>
            </a:r>
            <a:r>
              <a:rPr lang="en-US" sz="2300" b="1" dirty="0" smtClean="0"/>
              <a:t>                 1,02,000</a:t>
            </a:r>
          </a:p>
          <a:p>
            <a:pPr marL="137160" indent="0">
              <a:buNone/>
            </a:pPr>
            <a:r>
              <a:rPr lang="en-US" sz="2300" b="1" u="sng" dirty="0" smtClean="0"/>
              <a:t>Add: Works OR Factory Overheads</a:t>
            </a:r>
          </a:p>
          <a:p>
            <a:pPr marL="137160" indent="0">
              <a:buNone/>
            </a:pPr>
            <a:r>
              <a:rPr lang="en-US" sz="2300" b="1" dirty="0" smtClean="0"/>
              <a:t>Consumable </a:t>
            </a:r>
            <a:r>
              <a:rPr lang="en-US" sz="2300" b="1" dirty="0"/>
              <a:t>stores	 </a:t>
            </a:r>
            <a:r>
              <a:rPr lang="en-US" sz="2300" b="1" dirty="0" smtClean="0"/>
              <a:t>                                                            4,000</a:t>
            </a:r>
          </a:p>
          <a:p>
            <a:pPr marL="137160" indent="0">
              <a:buNone/>
            </a:pPr>
            <a:r>
              <a:rPr lang="en-US" sz="2300" b="1" dirty="0" smtClean="0"/>
              <a:t>Factory manager salary	                                                           15,000</a:t>
            </a:r>
          </a:p>
          <a:p>
            <a:pPr marL="137160" indent="0">
              <a:buNone/>
            </a:pPr>
            <a:r>
              <a:rPr lang="en-US" sz="2300" b="1" dirty="0" smtClean="0"/>
              <a:t>Unproductive wages	                                                             7,000</a:t>
            </a:r>
          </a:p>
          <a:p>
            <a:pPr marL="137160" indent="0">
              <a:buNone/>
            </a:pPr>
            <a:r>
              <a:rPr lang="en-US" sz="2300" b="1" dirty="0" smtClean="0"/>
              <a:t>						        </a:t>
            </a:r>
            <a:r>
              <a:rPr lang="en-US" sz="2300" b="1" u="sng" dirty="0" smtClean="0"/>
              <a:t>   12,000               </a:t>
            </a:r>
          </a:p>
          <a:p>
            <a:pPr marL="137160" indent="0">
              <a:buNone/>
            </a:pPr>
            <a:r>
              <a:rPr lang="en-US" sz="2300" b="1" dirty="0"/>
              <a:t>	</a:t>
            </a:r>
            <a:r>
              <a:rPr lang="en-US" sz="2300" b="1" dirty="0" smtClean="0"/>
              <a:t>					           38,000	  </a:t>
            </a:r>
          </a:p>
          <a:p>
            <a:pPr marL="137160" indent="0">
              <a:buNone/>
            </a:pPr>
            <a:r>
              <a:rPr lang="en-US" sz="2300" b="1" dirty="0"/>
              <a:t>	</a:t>
            </a:r>
            <a:r>
              <a:rPr lang="en-US" sz="2300" b="1" dirty="0" smtClean="0"/>
              <a:t>					</a:t>
            </a:r>
            <a:r>
              <a:rPr lang="en-US" sz="2300" b="1" dirty="0"/>
              <a:t>	</a:t>
            </a:r>
            <a:r>
              <a:rPr lang="en-US" sz="2300" b="1" dirty="0" smtClean="0"/>
              <a:t>                 </a:t>
            </a:r>
          </a:p>
          <a:p>
            <a:pPr marL="137160" indent="0">
              <a:buNone/>
            </a:pPr>
            <a:r>
              <a:rPr lang="en-US" sz="2300" b="1" dirty="0" smtClean="0"/>
              <a:t>Add   </a:t>
            </a:r>
            <a:r>
              <a:rPr lang="en-US" sz="2300" b="1" dirty="0"/>
              <a:t>: </a:t>
            </a:r>
            <a:r>
              <a:rPr lang="en-US" sz="2300" b="1" dirty="0" smtClean="0"/>
              <a:t>Opening Stock of </a:t>
            </a:r>
            <a:r>
              <a:rPr lang="en-US" sz="2300" b="1" dirty="0"/>
              <a:t>WIP	 </a:t>
            </a:r>
            <a:r>
              <a:rPr lang="en-US" sz="2300" b="1" dirty="0" smtClean="0"/>
              <a:t>                                         13,000</a:t>
            </a:r>
          </a:p>
          <a:p>
            <a:pPr marL="137160" indent="0">
              <a:buNone/>
            </a:pPr>
            <a:r>
              <a:rPr lang="en-US" sz="2300" b="1" dirty="0" smtClean="0"/>
              <a:t>Less   : Closing </a:t>
            </a:r>
            <a:r>
              <a:rPr lang="en-US" sz="2300" b="1" dirty="0"/>
              <a:t>Stock of WIP 	    </a:t>
            </a:r>
            <a:r>
              <a:rPr lang="en-US" sz="2300" b="1" dirty="0" smtClean="0"/>
              <a:t>                                  </a:t>
            </a:r>
            <a:r>
              <a:rPr lang="en-US" sz="2300" b="1" u="sng" dirty="0" smtClean="0"/>
              <a:t>    7,000</a:t>
            </a:r>
            <a:r>
              <a:rPr lang="en-US" sz="2300" b="1" u="sng" dirty="0"/>
              <a:t>     </a:t>
            </a:r>
            <a:r>
              <a:rPr lang="en-US" sz="2300" b="1" u="sng" dirty="0" smtClean="0"/>
              <a:t>             44,000</a:t>
            </a:r>
          </a:p>
          <a:p>
            <a:pPr marL="137160" indent="0">
              <a:buNone/>
            </a:pPr>
            <a:r>
              <a:rPr lang="en-US" sz="2300" b="1" dirty="0"/>
              <a:t>	</a:t>
            </a:r>
            <a:r>
              <a:rPr lang="en-US" sz="2300" b="1" dirty="0" smtClean="0"/>
              <a:t>	</a:t>
            </a:r>
            <a:r>
              <a:rPr lang="en-US" sz="2300" b="1" dirty="0"/>
              <a:t> </a:t>
            </a:r>
            <a:r>
              <a:rPr lang="en-US" sz="2300" b="1" dirty="0" smtClean="0"/>
              <a:t>                 </a:t>
            </a:r>
            <a:r>
              <a:rPr lang="en-US" sz="2300" b="1" dirty="0" smtClean="0">
                <a:solidFill>
                  <a:schemeClr val="bg1"/>
                </a:solidFill>
              </a:rPr>
              <a:t>Factory / Works Cost     </a:t>
            </a:r>
            <a:r>
              <a:rPr lang="en-US" sz="2300" b="1" dirty="0" smtClean="0"/>
              <a:t>	                                  1,46,000  </a:t>
            </a:r>
          </a:p>
          <a:p>
            <a:pPr marL="137160" indent="0">
              <a:buNone/>
            </a:pPr>
            <a:endParaRPr lang="en-US" sz="2300" dirty="0"/>
          </a:p>
          <a:p>
            <a:pPr marL="137160" indent="0">
              <a:buNone/>
            </a:pPr>
            <a:endParaRPr lang="en-US" sz="1800" dirty="0" smtClean="0"/>
          </a:p>
          <a:p>
            <a:pPr marL="137160" indent="0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137160" indent="0" algn="ctr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13716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13716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13716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304800"/>
            <a:ext cx="9144000" cy="19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762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34100" y="351412"/>
            <a:ext cx="76200" cy="65450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543800" y="323850"/>
            <a:ext cx="0" cy="6534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63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Factory / Works Cost   </a:t>
            </a:r>
            <a:r>
              <a:rPr lang="en-US" sz="2400" b="1" dirty="0" smtClean="0">
                <a:solidFill>
                  <a:schemeClr val="bg1"/>
                </a:solidFill>
              </a:rPr>
              <a:t>                                                  </a:t>
            </a:r>
            <a:r>
              <a:rPr lang="en-US" sz="2400" b="1" dirty="0" smtClean="0"/>
              <a:t>1,46,000 </a:t>
            </a:r>
            <a:r>
              <a:rPr lang="en-US" sz="2400" b="1" dirty="0">
                <a:solidFill>
                  <a:schemeClr val="bg1"/>
                </a:solidFill>
              </a:rPr>
              <a:t>(Previous Page Balance)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pPr marL="137160" indent="0">
              <a:buNone/>
            </a:pPr>
            <a:r>
              <a:rPr lang="en-US" sz="2400" dirty="0" smtClean="0"/>
              <a:t>Add </a:t>
            </a:r>
            <a:r>
              <a:rPr lang="en-US" sz="2400" dirty="0"/>
              <a:t>: </a:t>
            </a:r>
            <a:r>
              <a:rPr lang="en-US" sz="2400" dirty="0" smtClean="0"/>
              <a:t>Administration/Office overhead</a:t>
            </a:r>
            <a:r>
              <a:rPr lang="en-US" sz="2400" dirty="0"/>
              <a:t>		   </a:t>
            </a:r>
            <a:r>
              <a:rPr lang="en-US" sz="2400" u="sng" dirty="0"/>
              <a:t> </a:t>
            </a:r>
            <a:r>
              <a:rPr lang="en-US" sz="2400" u="sng" dirty="0" smtClean="0"/>
              <a:t>        28,000</a:t>
            </a:r>
          </a:p>
          <a:p>
            <a:pPr marL="137160" indent="0">
              <a:buNone/>
            </a:pPr>
            <a:r>
              <a:rPr lang="en-US" sz="2400" dirty="0" smtClean="0"/>
              <a:t>             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Cost of Production</a:t>
            </a:r>
            <a:r>
              <a:rPr lang="en-US" sz="2400" dirty="0"/>
              <a:t>	</a:t>
            </a:r>
            <a:r>
              <a:rPr lang="en-US" sz="2400" dirty="0" smtClean="0"/>
              <a:t>         1,74,000</a:t>
            </a:r>
          </a:p>
          <a:p>
            <a:pPr marL="137160" indent="0">
              <a:buNone/>
            </a:pPr>
            <a:r>
              <a:rPr lang="en-US" sz="2400" dirty="0" smtClean="0"/>
              <a:t>Add </a:t>
            </a:r>
            <a:r>
              <a:rPr lang="en-US" sz="2400" dirty="0"/>
              <a:t>: Opening Stock of Finished Goods    </a:t>
            </a:r>
            <a:r>
              <a:rPr lang="en-US" sz="2400" dirty="0" smtClean="0"/>
              <a:t>          </a:t>
            </a:r>
            <a:r>
              <a:rPr lang="en-US" sz="2400" u="sng" dirty="0" smtClean="0"/>
              <a:t>            5,000</a:t>
            </a:r>
            <a:r>
              <a:rPr lang="en-US" sz="2400" u="sng" dirty="0"/>
              <a:t>	</a:t>
            </a:r>
            <a:endParaRPr lang="en-US" sz="2400" u="sng" dirty="0" smtClean="0"/>
          </a:p>
          <a:p>
            <a:pPr marL="137160" indent="0">
              <a:buNone/>
            </a:pPr>
            <a:r>
              <a:rPr lang="en-US" sz="2400" dirty="0" smtClean="0"/>
              <a:t>							         1,79,000</a:t>
            </a:r>
            <a:endParaRPr lang="en-US" sz="2400" dirty="0"/>
          </a:p>
          <a:p>
            <a:pPr marL="137160" indent="0">
              <a:buNone/>
            </a:pPr>
            <a:r>
              <a:rPr lang="en-US" sz="2400" dirty="0"/>
              <a:t>Less : Closing Stock of Finished Goods   </a:t>
            </a:r>
            <a:r>
              <a:rPr lang="en-US" sz="2400" dirty="0" smtClean="0"/>
              <a:t>             </a:t>
            </a:r>
            <a:r>
              <a:rPr lang="en-US" sz="2400" u="sng" dirty="0" smtClean="0"/>
              <a:t>          10,000</a:t>
            </a:r>
            <a:r>
              <a:rPr lang="en-US" sz="2400" dirty="0" smtClean="0"/>
              <a:t>	</a:t>
            </a:r>
          </a:p>
          <a:p>
            <a:pPr marL="137160" indent="0">
              <a:buNone/>
            </a:pPr>
            <a:r>
              <a:rPr lang="en-US" sz="2400" dirty="0" smtClean="0"/>
              <a:t>              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Cost of goods Sold                    </a:t>
            </a:r>
            <a:r>
              <a:rPr lang="en-US" sz="2400" dirty="0" smtClean="0"/>
              <a:t>1,69,000</a:t>
            </a:r>
          </a:p>
          <a:p>
            <a:pPr marL="137160" indent="0">
              <a:buNone/>
            </a:pPr>
            <a:r>
              <a:rPr lang="en-US" sz="2400" dirty="0" smtClean="0"/>
              <a:t>Add </a:t>
            </a:r>
            <a:r>
              <a:rPr lang="en-US" sz="2400" dirty="0"/>
              <a:t>:</a:t>
            </a:r>
            <a:r>
              <a:rPr lang="en-US" sz="2400" dirty="0" smtClean="0"/>
              <a:t>Selling and Distribution Overhead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/>
              <a:t>	   </a:t>
            </a:r>
            <a:r>
              <a:rPr lang="en-US" sz="2400" u="sng" dirty="0"/>
              <a:t> </a:t>
            </a:r>
            <a:r>
              <a:rPr lang="en-US" sz="2400" u="sng" dirty="0" smtClean="0"/>
              <a:t>         33,000</a:t>
            </a:r>
            <a:r>
              <a:rPr lang="en-US" sz="2400" dirty="0"/>
              <a:t>		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Cost of Sales/Total Cost</a:t>
            </a:r>
            <a:r>
              <a:rPr lang="en-US" sz="2400" dirty="0"/>
              <a:t>	</a:t>
            </a:r>
            <a:r>
              <a:rPr lang="en-US" sz="2400" dirty="0" smtClean="0"/>
              <a:t>         </a:t>
            </a:r>
            <a:r>
              <a:rPr lang="en-US" sz="2400" dirty="0"/>
              <a:t> </a:t>
            </a:r>
            <a:r>
              <a:rPr lang="en-US" sz="2400" dirty="0" smtClean="0"/>
              <a:t>2,02,000   </a:t>
            </a:r>
            <a:endParaRPr lang="en-US" sz="2400" dirty="0"/>
          </a:p>
          <a:p>
            <a:pPr marL="137160" indent="0">
              <a:buNone/>
            </a:pPr>
            <a:r>
              <a:rPr lang="en-US" sz="2400" dirty="0" smtClean="0"/>
              <a:t>Add </a:t>
            </a:r>
            <a:r>
              <a:rPr lang="en-US" sz="2400" dirty="0"/>
              <a:t>: </a:t>
            </a:r>
            <a:r>
              <a:rPr lang="en-US" sz="2400" dirty="0" smtClean="0"/>
              <a:t>Profit  </a:t>
            </a:r>
            <a:r>
              <a:rPr lang="en-US" sz="2400" dirty="0"/>
              <a:t>@ 20% </a:t>
            </a:r>
            <a:r>
              <a:rPr lang="en-US" sz="2400" dirty="0" smtClean="0"/>
              <a:t>on cost of sales</a:t>
            </a:r>
          </a:p>
          <a:p>
            <a:pPr marL="137160" indent="0">
              <a:buNone/>
            </a:pPr>
            <a:r>
              <a:rPr lang="en-US" sz="2400" dirty="0" smtClean="0"/>
              <a:t>( </a:t>
            </a:r>
            <a:r>
              <a:rPr lang="en-US" sz="2400" dirty="0"/>
              <a:t>2,020,000 X 20%)	</a:t>
            </a:r>
            <a:r>
              <a:rPr lang="en-US" sz="2400" dirty="0" smtClean="0"/>
              <a:t>                                       </a:t>
            </a:r>
            <a:r>
              <a:rPr lang="en-US" sz="2400" dirty="0"/>
              <a:t>	   </a:t>
            </a:r>
            <a:r>
              <a:rPr lang="en-US" sz="2400" u="sng" dirty="0" smtClean="0"/>
              <a:t>          40,400</a:t>
            </a:r>
            <a:endParaRPr lang="en-US" sz="2400" u="sng" dirty="0"/>
          </a:p>
          <a:p>
            <a:pPr marL="137160" indent="0">
              <a:buNone/>
            </a:pPr>
            <a:r>
              <a:rPr lang="en-US" sz="2400" dirty="0" smtClean="0"/>
              <a:t>                                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Sales</a:t>
            </a:r>
            <a:r>
              <a:rPr lang="en-US" sz="2400" dirty="0"/>
              <a:t>		 </a:t>
            </a:r>
            <a:r>
              <a:rPr lang="en-US" sz="2400" dirty="0" smtClean="0"/>
              <a:t> </a:t>
            </a:r>
            <a:r>
              <a:rPr lang="en-US" sz="2400" u="sng" dirty="0" smtClean="0"/>
              <a:t>         242,400</a:t>
            </a:r>
            <a:endParaRPr lang="en-US" sz="2400" u="sng" dirty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 smtClean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 smtClean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913123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55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u="sng" dirty="0"/>
              <a:t>Other interest and financing charges for production of goods / operations or service </a:t>
            </a:r>
            <a:r>
              <a:rPr lang="en-US" u="sng" dirty="0" smtClean="0"/>
              <a:t>rendered </a:t>
            </a:r>
            <a:r>
              <a:rPr lang="en-US" u="sng" dirty="0"/>
              <a:t>(CAS -17) (Only Net) </a:t>
            </a:r>
            <a:endParaRPr lang="en-US" u="sng" dirty="0" smtClean="0"/>
          </a:p>
          <a:p>
            <a:r>
              <a:rPr lang="en-US" dirty="0"/>
              <a:t>Interest on Bank Loan </a:t>
            </a:r>
          </a:p>
          <a:p>
            <a:r>
              <a:rPr lang="en-US" dirty="0"/>
              <a:t> Cash Discount allowed on sales (to              customers) </a:t>
            </a:r>
          </a:p>
          <a:p>
            <a:pPr marL="137160" indent="0">
              <a:buNone/>
            </a:pPr>
            <a:endParaRPr lang="en-US" u="sng" dirty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0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8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08076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buClr>
                <a:srgbClr val="0BD0D9"/>
              </a:buClr>
              <a:buSzPct val="95000"/>
              <a:buNone/>
            </a:pPr>
            <a:r>
              <a:rPr lang="en-US" sz="2600" dirty="0">
                <a:latin typeface="Constantia"/>
              </a:rPr>
              <a:t>Total Cost </a:t>
            </a:r>
          </a:p>
          <a:p>
            <a:pPr marL="274320" lvl="0" indent="-274320" algn="ctr">
              <a:buClr>
                <a:srgbClr val="0BD0D9"/>
              </a:buClr>
              <a:buSzPct val="95000"/>
              <a:buFont typeface="Wingdings 2"/>
              <a:buChar char=""/>
            </a:pPr>
            <a:endParaRPr lang="en-US" sz="2600" dirty="0">
              <a:latin typeface="Constantia"/>
            </a:endParaRPr>
          </a:p>
          <a:p>
            <a:pPr marL="274320" lvl="0" indent="-274320" algn="ctr">
              <a:buClr>
                <a:srgbClr val="0BD0D9"/>
              </a:buClr>
              <a:buSzPct val="95000"/>
              <a:buFont typeface="Wingdings 2"/>
              <a:buChar char=""/>
            </a:pPr>
            <a:endParaRPr lang="en-US" sz="2600" dirty="0">
              <a:latin typeface="Constantia"/>
            </a:endParaRPr>
          </a:p>
          <a:p>
            <a:pPr marL="0" lvl="0" indent="0" algn="ctr">
              <a:buClr>
                <a:srgbClr val="0BD0D9"/>
              </a:buClr>
              <a:buSzPct val="95000"/>
              <a:buNone/>
            </a:pPr>
            <a:r>
              <a:rPr lang="en-US" sz="2600" dirty="0">
                <a:latin typeface="Constantia"/>
              </a:rPr>
              <a:t>Direct Cost                Indirect Cost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en-US" sz="2600" dirty="0">
                <a:latin typeface="Constantia"/>
              </a:rPr>
              <a:t>		         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en-US" sz="1800" dirty="0">
                <a:latin typeface="Constantia"/>
              </a:rPr>
              <a:t>                             Direct Materials                         Indirect Materials 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en-US" sz="1800" dirty="0">
                <a:latin typeface="Constantia"/>
              </a:rPr>
              <a:t>                             Direct Expenses                         Indirect Expenses      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en-US" sz="1800" dirty="0">
                <a:latin typeface="Constantia"/>
              </a:rPr>
              <a:t>                             Direct Wages                              Indirect Wages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endParaRPr lang="en-US" sz="1800" dirty="0">
              <a:solidFill>
                <a:prstClr val="black"/>
              </a:solidFill>
              <a:latin typeface="Constantia"/>
            </a:endParaRP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en-US" sz="1800" dirty="0">
                <a:solidFill>
                  <a:prstClr val="black"/>
                </a:solidFill>
                <a:latin typeface="Constantia"/>
              </a:rPr>
              <a:t>                      </a:t>
            </a:r>
            <a:r>
              <a:rPr lang="en-US" sz="1800" dirty="0" smtClean="0">
                <a:solidFill>
                  <a:prstClr val="black"/>
                </a:solidFill>
                <a:latin typeface="Constantia"/>
              </a:rPr>
              <a:t>		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en-US" sz="1800" dirty="0" smtClean="0">
                <a:latin typeface="Constantia"/>
              </a:rPr>
              <a:t>	</a:t>
            </a:r>
            <a:r>
              <a:rPr lang="en-US" sz="1800" dirty="0">
                <a:latin typeface="Constantia"/>
              </a:rPr>
              <a:t> </a:t>
            </a:r>
            <a:r>
              <a:rPr lang="en-US" sz="1800" dirty="0" smtClean="0">
                <a:latin typeface="Constantia"/>
              </a:rPr>
              <a:t>                          </a:t>
            </a:r>
            <a:r>
              <a:rPr lang="en-US" sz="2000" dirty="0" smtClean="0">
                <a:latin typeface="Constantia"/>
              </a:rPr>
              <a:t>Raw Materials   – First Head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en-US" sz="2000" dirty="0" smtClean="0">
                <a:latin typeface="Constantia"/>
              </a:rPr>
              <a:t>Forms of Material        W-I-P                 -- Second Head (Factory Over Head)</a:t>
            </a: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en-US" sz="2000" dirty="0">
                <a:latin typeface="Constantia"/>
              </a:rPr>
              <a:t>	</a:t>
            </a:r>
            <a:r>
              <a:rPr lang="en-US" sz="2000" dirty="0" smtClean="0">
                <a:latin typeface="Constantia"/>
              </a:rPr>
              <a:t>	           Finished Goods – Third Head (Office Over Head)</a:t>
            </a:r>
            <a:endParaRPr lang="en-US" sz="2000" dirty="0">
              <a:latin typeface="Constantia"/>
            </a:endParaRPr>
          </a:p>
          <a:p>
            <a:pPr marL="0" lvl="0" indent="0">
              <a:buClr>
                <a:srgbClr val="0BD0D9"/>
              </a:buClr>
              <a:buSzPct val="95000"/>
              <a:buNone/>
            </a:pPr>
            <a:r>
              <a:rPr lang="en-US" sz="1800" dirty="0">
                <a:latin typeface="Constantia"/>
              </a:rPr>
              <a:t>                                                                                    </a:t>
            </a:r>
            <a:endParaRPr lang="en-US" sz="2600" dirty="0">
              <a:latin typeface="Constantia"/>
            </a:endParaRPr>
          </a:p>
          <a:p>
            <a:pPr marL="274320" lvl="0" indent="-274320" algn="ctr">
              <a:buClr>
                <a:srgbClr val="0BD0D9"/>
              </a:buClr>
              <a:buSzPct val="95000"/>
              <a:buFont typeface="Wingdings 2"/>
              <a:buChar char=""/>
            </a:pPr>
            <a:endParaRPr lang="en-US" sz="2600" dirty="0">
              <a:solidFill>
                <a:prstClr val="black"/>
              </a:solidFill>
              <a:latin typeface="Constantia"/>
            </a:endParaRP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91069" y="8001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02626" y="748748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77817" y="748748"/>
            <a:ext cx="304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81130" y="2057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019800" y="2057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80861" y="4419600"/>
            <a:ext cx="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580861" y="4419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552700" y="47625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580861" y="51054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12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  <a:effectLst/>
              </a:rPr>
              <a:t>1. </a:t>
            </a:r>
            <a:r>
              <a:rPr lang="en-US" sz="2400" dirty="0">
                <a:solidFill>
                  <a:schemeClr val="bg1"/>
                </a:solidFill>
                <a:effectLst/>
              </a:rPr>
              <a:t>From the following particulars of a manufacturing concern, ascertain the Prime Cost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31993"/>
            <a:ext cx="7315200" cy="3678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53000"/>
            <a:ext cx="7321540" cy="1122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3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382000" cy="6705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ctr"/>
            <a:r>
              <a:rPr lang="en-US" sz="5000" b="1" u="sng" dirty="0"/>
              <a:t>Statement Showing Prime </a:t>
            </a:r>
            <a:r>
              <a:rPr lang="en-US" sz="5000" b="1" u="sng" dirty="0" smtClean="0"/>
              <a:t>Cost</a:t>
            </a:r>
          </a:p>
          <a:p>
            <a:r>
              <a:rPr lang="en-US" sz="5000" b="1" u="sng" dirty="0"/>
              <a:t>Particulars				                   Amount     </a:t>
            </a:r>
            <a:r>
              <a:rPr lang="en-US" sz="5000" b="1" u="sng" dirty="0" smtClean="0"/>
              <a:t>    </a:t>
            </a:r>
            <a:r>
              <a:rPr lang="en-US" sz="5000" b="1" u="sng" dirty="0"/>
              <a:t>Total </a:t>
            </a:r>
          </a:p>
          <a:p>
            <a:endParaRPr lang="en-US" sz="5000" dirty="0"/>
          </a:p>
          <a:p>
            <a:r>
              <a:rPr lang="en-US" sz="4000" dirty="0"/>
              <a:t>  </a:t>
            </a:r>
            <a:r>
              <a:rPr lang="en-US" sz="4500" dirty="0"/>
              <a:t>Opening Stock of Raw Materials                                               </a:t>
            </a:r>
            <a:r>
              <a:rPr lang="en-US" sz="4500" dirty="0" smtClean="0"/>
              <a:t>               20,000</a:t>
            </a:r>
            <a:endParaRPr lang="en-US" sz="4500" dirty="0"/>
          </a:p>
          <a:p>
            <a:r>
              <a:rPr lang="en-US" sz="4500" dirty="0"/>
              <a:t>Add: Purchase of raw materials                                     1,05,000	</a:t>
            </a:r>
          </a:p>
          <a:p>
            <a:r>
              <a:rPr lang="en-US" sz="4500" dirty="0"/>
              <a:t>          Import Duty			                         15,000 </a:t>
            </a:r>
          </a:p>
          <a:p>
            <a:r>
              <a:rPr lang="en-US" sz="4500" dirty="0"/>
              <a:t>          Carriage Inward		                           5,000</a:t>
            </a:r>
          </a:p>
          <a:p>
            <a:r>
              <a:rPr lang="en-US" sz="4500" dirty="0"/>
              <a:t> Primary packing Materials	                                    </a:t>
            </a:r>
            <a:r>
              <a:rPr lang="en-US" sz="4500" u="sng" dirty="0"/>
              <a:t>       3,000         </a:t>
            </a:r>
            <a:r>
              <a:rPr lang="en-US" sz="4500" u="sng" dirty="0" smtClean="0"/>
              <a:t>   </a:t>
            </a:r>
            <a:r>
              <a:rPr lang="en-US" sz="4500" u="sng" dirty="0"/>
              <a:t>1,28,000</a:t>
            </a:r>
          </a:p>
          <a:p>
            <a:r>
              <a:rPr lang="en-US" sz="4500" dirty="0"/>
              <a:t>	                                                                                                             </a:t>
            </a:r>
            <a:r>
              <a:rPr lang="en-US" sz="4500" dirty="0" smtClean="0"/>
              <a:t>   </a:t>
            </a:r>
            <a:r>
              <a:rPr lang="en-US" sz="4500" dirty="0"/>
              <a:t>1,48,000</a:t>
            </a:r>
          </a:p>
          <a:p>
            <a:r>
              <a:rPr lang="en-US" sz="4500" dirty="0"/>
              <a:t>Less : Closing Stock of Raw Materials                                               </a:t>
            </a:r>
            <a:r>
              <a:rPr lang="en-US" sz="4500" u="sng" dirty="0"/>
              <a:t>   </a:t>
            </a:r>
            <a:r>
              <a:rPr lang="en-US" sz="4500" u="sng" dirty="0" smtClean="0"/>
              <a:t>     30,000</a:t>
            </a:r>
          </a:p>
          <a:p>
            <a:endParaRPr lang="en-US" sz="4500" dirty="0"/>
          </a:p>
          <a:p>
            <a:r>
              <a:rPr lang="en-US" sz="4500" dirty="0"/>
              <a:t>                            Raw Materials Consumed                                          </a:t>
            </a:r>
            <a:r>
              <a:rPr lang="en-US" sz="4500" dirty="0" smtClean="0"/>
              <a:t>   </a:t>
            </a:r>
            <a:r>
              <a:rPr lang="en-US" sz="4500" dirty="0"/>
              <a:t>1,18,000</a:t>
            </a:r>
          </a:p>
          <a:p>
            <a:endParaRPr lang="en-US" sz="4500" dirty="0"/>
          </a:p>
          <a:p>
            <a:r>
              <a:rPr lang="en-US" sz="4500" dirty="0"/>
              <a:t>Add : Productive Wages/ Direct Wages 	                              </a:t>
            </a:r>
            <a:r>
              <a:rPr lang="en-US" sz="4500" dirty="0" smtClean="0"/>
              <a:t>     </a:t>
            </a:r>
            <a:r>
              <a:rPr lang="en-US" sz="4500" dirty="0"/>
              <a:t>95,000</a:t>
            </a:r>
          </a:p>
          <a:p>
            <a:endParaRPr lang="en-US" sz="4500" dirty="0"/>
          </a:p>
          <a:p>
            <a:r>
              <a:rPr lang="en-US" sz="4500" dirty="0"/>
              <a:t>Add: Direct Expenses           </a:t>
            </a:r>
          </a:p>
          <a:p>
            <a:r>
              <a:rPr lang="en-US" sz="4500" dirty="0"/>
              <a:t>          Hire Charges on plant			         14,000</a:t>
            </a:r>
          </a:p>
          <a:p>
            <a:r>
              <a:rPr lang="en-US" sz="4500" dirty="0"/>
              <a:t>          Other chargeable expenses                                 </a:t>
            </a:r>
            <a:r>
              <a:rPr lang="en-US" sz="4500" u="sng" dirty="0"/>
              <a:t>       6,000            </a:t>
            </a:r>
            <a:r>
              <a:rPr lang="en-US" sz="4500" u="sng" dirty="0" smtClean="0"/>
              <a:t>   </a:t>
            </a:r>
            <a:r>
              <a:rPr lang="en-US" sz="4500" u="sng" dirty="0"/>
              <a:t>20,000</a:t>
            </a:r>
          </a:p>
          <a:p>
            <a:endParaRPr lang="en-US" sz="4500" dirty="0"/>
          </a:p>
          <a:p>
            <a:r>
              <a:rPr lang="en-US" sz="4500" dirty="0"/>
              <a:t>                                                                Prime Cost                            </a:t>
            </a:r>
            <a:r>
              <a:rPr lang="en-US" sz="4500" u="sng" dirty="0"/>
              <a:t>     </a:t>
            </a:r>
            <a:r>
              <a:rPr lang="en-US" sz="4500" u="sng" dirty="0" smtClean="0"/>
              <a:t>  2,33,000</a:t>
            </a:r>
            <a:r>
              <a:rPr lang="en-US" sz="4500" u="sng" dirty="0"/>
              <a:t>	</a:t>
            </a:r>
            <a:r>
              <a:rPr lang="en-US" sz="4500" dirty="0"/>
              <a:t>	</a:t>
            </a:r>
          </a:p>
          <a:p>
            <a:pPr algn="ctr"/>
            <a:endParaRPr lang="en-US" sz="4500" b="1" u="sng" dirty="0"/>
          </a:p>
          <a:p>
            <a:endParaRPr lang="en-US" sz="4500" b="1" u="sng" dirty="0" smtClean="0"/>
          </a:p>
          <a:p>
            <a:endParaRPr lang="en-US" sz="4500" dirty="0"/>
          </a:p>
          <a:p>
            <a:endParaRPr lang="en-US" sz="45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0" y="414130"/>
            <a:ext cx="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315200" y="381000"/>
            <a:ext cx="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04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305800" cy="6233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r>
              <a:rPr lang="en-US" b="1" dirty="0"/>
              <a:t>2</a:t>
            </a:r>
            <a:r>
              <a:rPr lang="en-US" b="1" dirty="0" smtClean="0"/>
              <a:t>. </a:t>
            </a:r>
            <a:r>
              <a:rPr lang="en-US" b="1" dirty="0"/>
              <a:t>Calculate Prime cost from the information given below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dirty="0"/>
              <a:t>Purchase of raw materials- </a:t>
            </a:r>
            <a:r>
              <a:rPr lang="en-US" dirty="0" err="1"/>
              <a:t>Rs</a:t>
            </a:r>
            <a:r>
              <a:rPr lang="en-US" dirty="0"/>
              <a:t>. 50,000. </a:t>
            </a:r>
          </a:p>
          <a:p>
            <a:r>
              <a:rPr lang="en-US" dirty="0"/>
              <a:t>Opening stock of raw materials- Rs.4,000.</a:t>
            </a:r>
          </a:p>
          <a:p>
            <a:r>
              <a:rPr lang="en-US" dirty="0"/>
              <a:t>Closing stock of raw materials- </a:t>
            </a:r>
            <a:r>
              <a:rPr lang="en-US" dirty="0" err="1"/>
              <a:t>Rs</a:t>
            </a:r>
            <a:r>
              <a:rPr lang="en-US" dirty="0"/>
              <a:t>. 3000. </a:t>
            </a:r>
          </a:p>
          <a:p>
            <a:r>
              <a:rPr lang="en-US" dirty="0"/>
              <a:t>Direct Wages- </a:t>
            </a:r>
            <a:r>
              <a:rPr lang="en-US" dirty="0" err="1"/>
              <a:t>Rs</a:t>
            </a:r>
            <a:r>
              <a:rPr lang="en-US" dirty="0"/>
              <a:t>. 16,000.</a:t>
            </a:r>
          </a:p>
          <a:p>
            <a:r>
              <a:rPr lang="en-US" dirty="0" smtClean="0"/>
              <a:t>Carriage/Freight </a:t>
            </a:r>
            <a:r>
              <a:rPr lang="en-US" dirty="0"/>
              <a:t>inwards- Rs.2,000. </a:t>
            </a:r>
          </a:p>
          <a:p>
            <a:r>
              <a:rPr lang="en-US" dirty="0"/>
              <a:t>Carriage outwards - </a:t>
            </a:r>
            <a:r>
              <a:rPr lang="en-US" dirty="0" err="1"/>
              <a:t>Rs</a:t>
            </a:r>
            <a:r>
              <a:rPr lang="en-US" dirty="0"/>
              <a:t>. 3,500. </a:t>
            </a:r>
          </a:p>
          <a:p>
            <a:r>
              <a:rPr lang="en-US" dirty="0"/>
              <a:t>Direct expenses- </a:t>
            </a:r>
            <a:r>
              <a:rPr lang="en-US" dirty="0" err="1"/>
              <a:t>Rs</a:t>
            </a:r>
            <a:r>
              <a:rPr lang="en-US" dirty="0"/>
              <a:t>. 4,500. </a:t>
            </a:r>
          </a:p>
          <a:p>
            <a:r>
              <a:rPr lang="en-US" dirty="0"/>
              <a:t>Indirect expenses- Rs.6,700. </a:t>
            </a:r>
            <a:endParaRPr lang="en-US" dirty="0" smtClean="0"/>
          </a:p>
          <a:p>
            <a:r>
              <a:rPr lang="en-US" dirty="0" smtClean="0"/>
              <a:t>Duty on Purchase-  Rs.250</a:t>
            </a:r>
          </a:p>
          <a:p>
            <a:r>
              <a:rPr lang="en-US" dirty="0" smtClean="0"/>
              <a:t>Materials returned to suppliers (P/R)- </a:t>
            </a:r>
            <a:r>
              <a:rPr lang="en-US" dirty="0" err="1" smtClean="0"/>
              <a:t>Rs</a:t>
            </a:r>
            <a:r>
              <a:rPr lang="en-US" dirty="0" smtClean="0"/>
              <a:t>. 100</a:t>
            </a:r>
          </a:p>
          <a:p>
            <a:r>
              <a:rPr lang="en-US" dirty="0" smtClean="0"/>
              <a:t>Material Sold- </a:t>
            </a:r>
            <a:r>
              <a:rPr lang="en-US" dirty="0" err="1" smtClean="0"/>
              <a:t>Rs</a:t>
            </a:r>
            <a:r>
              <a:rPr lang="en-US" dirty="0" smtClean="0"/>
              <a:t>. 250</a:t>
            </a:r>
          </a:p>
          <a:p>
            <a:r>
              <a:rPr lang="en-US" dirty="0" smtClean="0"/>
              <a:t>Material Transferred to firm- </a:t>
            </a:r>
            <a:r>
              <a:rPr lang="en-US" dirty="0" err="1" smtClean="0"/>
              <a:t>Rs</a:t>
            </a:r>
            <a:r>
              <a:rPr lang="en-US" dirty="0" smtClean="0"/>
              <a:t>. 200</a:t>
            </a:r>
          </a:p>
          <a:p>
            <a:r>
              <a:rPr lang="en-US" dirty="0" smtClean="0"/>
              <a:t>Scrap Sold Materials- </a:t>
            </a:r>
            <a:r>
              <a:rPr lang="en-US" dirty="0" err="1" smtClean="0"/>
              <a:t>Rs</a:t>
            </a:r>
            <a:r>
              <a:rPr lang="en-US" dirty="0" smtClean="0"/>
              <a:t>. 100</a:t>
            </a:r>
          </a:p>
          <a:p>
            <a:r>
              <a:rPr lang="en-US" dirty="0" smtClean="0"/>
              <a:t>Loss by Fire Materials- </a:t>
            </a:r>
            <a:r>
              <a:rPr lang="en-US" dirty="0" err="1" smtClean="0"/>
              <a:t>Rs</a:t>
            </a:r>
            <a:r>
              <a:rPr lang="en-US" dirty="0" smtClean="0"/>
              <a:t>. 800</a:t>
            </a:r>
            <a:endParaRPr lang="en-US" dirty="0"/>
          </a:p>
          <a:p>
            <a:r>
              <a:rPr lang="en-US" b="1" dirty="0"/>
              <a:t>Calculation </a:t>
            </a:r>
            <a:r>
              <a:rPr lang="en-US" b="1"/>
              <a:t>of </a:t>
            </a:r>
            <a:r>
              <a:rPr lang="en-US" b="1" smtClean="0"/>
              <a:t>Prime </a:t>
            </a:r>
            <a:r>
              <a:rPr lang="en-US" b="1" dirty="0"/>
              <a:t>C</a:t>
            </a:r>
            <a:r>
              <a:rPr lang="en-US" b="1" smtClean="0"/>
              <a:t>ost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102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10600" cy="6553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137160" indent="0" algn="ctr">
              <a:buNone/>
            </a:pPr>
            <a:r>
              <a:rPr lang="en-US" sz="9600" b="1" u="sng" dirty="0" smtClean="0">
                <a:solidFill>
                  <a:schemeClr val="bg1"/>
                </a:solidFill>
              </a:rPr>
              <a:t>     Statement </a:t>
            </a:r>
            <a:r>
              <a:rPr lang="en-US" sz="9600" b="1" u="sng" dirty="0">
                <a:solidFill>
                  <a:schemeClr val="bg1"/>
                </a:solidFill>
              </a:rPr>
              <a:t>Showing Prime </a:t>
            </a:r>
            <a:r>
              <a:rPr lang="en-US" sz="9600" b="1" u="sng" dirty="0" smtClean="0">
                <a:solidFill>
                  <a:schemeClr val="bg1"/>
                </a:solidFill>
              </a:rPr>
              <a:t>Cost</a:t>
            </a:r>
          </a:p>
          <a:p>
            <a:pPr marL="137160" indent="0" algn="ctr">
              <a:buNone/>
            </a:pPr>
            <a:endParaRPr lang="en-US" sz="5100" b="1" u="sng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sz="7200" b="1" dirty="0">
                <a:solidFill>
                  <a:schemeClr val="bg1"/>
                </a:solidFill>
              </a:rPr>
              <a:t>Particulars				               </a:t>
            </a:r>
            <a:r>
              <a:rPr lang="en-US" sz="7200" b="1" dirty="0" smtClean="0">
                <a:solidFill>
                  <a:schemeClr val="bg1"/>
                </a:solidFill>
              </a:rPr>
              <a:t>              Amount        Total </a:t>
            </a:r>
            <a:endParaRPr lang="en-US" sz="7200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sz="7200" dirty="0"/>
          </a:p>
          <a:p>
            <a:pPr marL="137160" indent="0">
              <a:buNone/>
            </a:pPr>
            <a:r>
              <a:rPr lang="en-US" sz="7200" dirty="0"/>
              <a:t>Opening Stock of Raw Materials                                            </a:t>
            </a:r>
            <a:r>
              <a:rPr lang="en-US" sz="7200" dirty="0" smtClean="0"/>
              <a:t>           4,000</a:t>
            </a:r>
            <a:endParaRPr lang="en-US" sz="7200" dirty="0"/>
          </a:p>
          <a:p>
            <a:pPr marL="137160" indent="0">
              <a:buNone/>
            </a:pPr>
            <a:r>
              <a:rPr lang="en-US" sz="7200" dirty="0"/>
              <a:t>Add: Purchase of raw materials                </a:t>
            </a:r>
            <a:r>
              <a:rPr lang="en-US" sz="7200" dirty="0" smtClean="0"/>
              <a:t>                                      50,000</a:t>
            </a:r>
            <a:r>
              <a:rPr lang="en-US" sz="7200" dirty="0"/>
              <a:t>	</a:t>
            </a:r>
          </a:p>
          <a:p>
            <a:pPr marL="137160" indent="0">
              <a:buNone/>
            </a:pPr>
            <a:r>
              <a:rPr lang="en-US" sz="7200" dirty="0" smtClean="0"/>
              <a:t>          Carriage </a:t>
            </a:r>
            <a:r>
              <a:rPr lang="en-US" sz="7200" dirty="0"/>
              <a:t>Inward 			   </a:t>
            </a:r>
            <a:r>
              <a:rPr lang="en-US" sz="7200" dirty="0" smtClean="0"/>
              <a:t>                               2,000 </a:t>
            </a:r>
          </a:p>
          <a:p>
            <a:pPr marL="137160" indent="0">
              <a:buNone/>
            </a:pPr>
            <a:r>
              <a:rPr lang="en-US" sz="7200" dirty="0" smtClean="0"/>
              <a:t>          Duty on Purchase 			                         </a:t>
            </a:r>
            <a:r>
              <a:rPr lang="en-US" sz="7200" u="sng" dirty="0" smtClean="0"/>
              <a:t>            250  </a:t>
            </a:r>
            <a:r>
              <a:rPr lang="en-US" sz="7200" dirty="0"/>
              <a:t>	                	                                               </a:t>
            </a:r>
            <a:r>
              <a:rPr lang="en-US" sz="7200" dirty="0" smtClean="0"/>
              <a:t>                                                                     56,250</a:t>
            </a:r>
            <a:endParaRPr lang="en-US" sz="7200" dirty="0"/>
          </a:p>
          <a:p>
            <a:pPr marL="137160" indent="0">
              <a:buNone/>
            </a:pPr>
            <a:r>
              <a:rPr lang="en-US" sz="7200" dirty="0"/>
              <a:t>	</a:t>
            </a:r>
            <a:endParaRPr lang="en-US" sz="7200" dirty="0" smtClean="0"/>
          </a:p>
          <a:p>
            <a:pPr marL="137160" indent="0">
              <a:buNone/>
            </a:pPr>
            <a:r>
              <a:rPr lang="en-US" sz="7200" dirty="0" smtClean="0"/>
              <a:t>Less </a:t>
            </a:r>
            <a:r>
              <a:rPr lang="en-US" sz="7200" dirty="0"/>
              <a:t>: </a:t>
            </a:r>
            <a:r>
              <a:rPr lang="en-US" sz="7200" dirty="0" smtClean="0"/>
              <a:t>Material </a:t>
            </a:r>
            <a:r>
              <a:rPr lang="en-US" sz="7200" dirty="0"/>
              <a:t>returned to suppliers (P/R)    </a:t>
            </a:r>
            <a:r>
              <a:rPr lang="en-US" sz="7200" dirty="0" smtClean="0"/>
              <a:t>                                   100</a:t>
            </a:r>
          </a:p>
          <a:p>
            <a:pPr marL="137160" indent="0">
              <a:buNone/>
            </a:pPr>
            <a:r>
              <a:rPr lang="en-US" sz="7200" dirty="0" smtClean="0"/>
              <a:t>           Material Sold                                                                                250</a:t>
            </a:r>
          </a:p>
          <a:p>
            <a:pPr marL="13716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Material Transferred to Firm		                     200</a:t>
            </a:r>
          </a:p>
          <a:p>
            <a:pPr marL="137160" indent="0">
              <a:buNone/>
            </a:pPr>
            <a:r>
              <a:rPr lang="en-US" sz="7200" dirty="0" smtClean="0"/>
              <a:t>           Scrap Sold Materials                                                                   100</a:t>
            </a:r>
          </a:p>
          <a:p>
            <a:pPr marL="13716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Loss by Fire Materials				     800  </a:t>
            </a:r>
          </a:p>
          <a:p>
            <a:pPr marL="137160" indent="0">
              <a:buNone/>
            </a:pPr>
            <a:r>
              <a:rPr lang="en-US" sz="7200" dirty="0" smtClean="0"/>
              <a:t>           </a:t>
            </a:r>
            <a:r>
              <a:rPr lang="en-US" sz="7200" dirty="0"/>
              <a:t>Closing Stock of Raw Materials       </a:t>
            </a:r>
            <a:r>
              <a:rPr lang="en-US" sz="7200" dirty="0" smtClean="0"/>
              <a:t>                               </a:t>
            </a:r>
            <a:r>
              <a:rPr lang="en-US" sz="7200" u="sng" dirty="0" smtClean="0"/>
              <a:t>        3,000           4,450 </a:t>
            </a:r>
            <a:endParaRPr lang="en-US" sz="7200" u="sng" dirty="0"/>
          </a:p>
          <a:p>
            <a:pPr marL="137160" indent="0">
              <a:buNone/>
            </a:pPr>
            <a:endParaRPr lang="en-US" sz="7200" dirty="0" smtClean="0"/>
          </a:p>
          <a:p>
            <a:pPr marL="13716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</a:t>
            </a:r>
            <a:r>
              <a:rPr lang="en-US" sz="7200" dirty="0"/>
              <a:t>	</a:t>
            </a:r>
            <a:r>
              <a:rPr lang="en-US" sz="7200" dirty="0" smtClean="0"/>
              <a:t>	             </a:t>
            </a:r>
            <a:r>
              <a:rPr lang="en-US" sz="7200" b="1" dirty="0"/>
              <a:t>Raw Materials Consumed </a:t>
            </a:r>
            <a:r>
              <a:rPr lang="en-US" sz="7200" dirty="0"/>
              <a:t>        </a:t>
            </a:r>
            <a:r>
              <a:rPr lang="en-US" sz="7200" dirty="0" smtClean="0"/>
              <a:t>                               51,800</a:t>
            </a:r>
            <a:endParaRPr lang="en-US" sz="7200" dirty="0"/>
          </a:p>
          <a:p>
            <a:pPr marL="137160" indent="0">
              <a:buNone/>
            </a:pPr>
            <a:endParaRPr lang="en-US" sz="7200" dirty="0"/>
          </a:p>
          <a:p>
            <a:pPr marL="137160" indent="0">
              <a:buNone/>
            </a:pPr>
            <a:r>
              <a:rPr lang="en-US" sz="7200" dirty="0"/>
              <a:t>Add : Productive Wages/ Direct Wages 	                       </a:t>
            </a:r>
            <a:r>
              <a:rPr lang="en-US" sz="7200" dirty="0" smtClean="0"/>
              <a:t>                              16,000</a:t>
            </a:r>
            <a:endParaRPr lang="en-US" sz="7200" dirty="0"/>
          </a:p>
          <a:p>
            <a:pPr marL="137160" indent="0">
              <a:buNone/>
            </a:pPr>
            <a:r>
              <a:rPr lang="en-US" sz="7200" dirty="0"/>
              <a:t>Add: Direct Expenses                                        	       </a:t>
            </a:r>
            <a:r>
              <a:rPr lang="en-US" sz="7200" dirty="0" smtClean="0"/>
              <a:t>                         </a:t>
            </a:r>
            <a:r>
              <a:rPr lang="en-US" sz="7200" u="sng" dirty="0" smtClean="0"/>
              <a:t>       4,500</a:t>
            </a:r>
          </a:p>
          <a:p>
            <a:pPr marL="137160" indent="0">
              <a:buNone/>
            </a:pPr>
            <a:endParaRPr lang="en-US" sz="7200" u="sng" dirty="0"/>
          </a:p>
          <a:p>
            <a:pPr marL="137160" indent="0">
              <a:buNone/>
            </a:pPr>
            <a:r>
              <a:rPr lang="en-US" sz="7200" dirty="0"/>
              <a:t>                                                     </a:t>
            </a:r>
            <a:r>
              <a:rPr lang="en-US" sz="7200" dirty="0" smtClean="0"/>
              <a:t>                   </a:t>
            </a:r>
            <a:r>
              <a:rPr lang="en-US" sz="7200" b="1" dirty="0"/>
              <a:t>Prime </a:t>
            </a:r>
            <a:r>
              <a:rPr lang="en-US" sz="7200" b="1"/>
              <a:t>Cost   </a:t>
            </a:r>
            <a:r>
              <a:rPr lang="en-US" sz="7200" b="1" smtClean="0"/>
              <a:t>                              </a:t>
            </a:r>
            <a:r>
              <a:rPr lang="en-US" sz="7200" b="1" u="sng" smtClean="0"/>
              <a:t>      72,300</a:t>
            </a:r>
            <a:r>
              <a:rPr lang="en-US" sz="7200" dirty="0"/>
              <a:t>		</a:t>
            </a:r>
          </a:p>
          <a:p>
            <a:pPr marL="137160" indent="0" algn="ctr">
              <a:buNone/>
            </a:pPr>
            <a:endParaRPr lang="en-US" sz="3600" b="1" u="sng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00800" y="533400"/>
            <a:ext cx="76200" cy="6324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96200" y="533400"/>
            <a:ext cx="0" cy="6172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81000" y="5334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1000" y="869004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40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following information for the month of January prepare cost sheet to show following components.</a:t>
            </a:r>
            <a:b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Prime cost. b) Factory cost. C) Cost of production. D) Total cost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83010"/>
              </p:ext>
            </p:extLst>
          </p:nvPr>
        </p:nvGraphicFramePr>
        <p:xfrm>
          <a:off x="-152399" y="1066800"/>
          <a:ext cx="9448800" cy="679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48200"/>
                <a:gridCol w="4800600"/>
              </a:tblGrid>
              <a:tr h="6248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Direct material-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57,000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Direct wages-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28,500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Direct expenses –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10,000 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Factory rent &amp; rates-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4,500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Indirect wages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5,000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Plant repairs &amp; maintenance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Rs.1,000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Plant depreciation-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1,250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Factory heating &amp; lighting-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400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Factory manager’s salary- Rs.2,000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Motive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Charges-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4,600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Haulage-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3,500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Director Fees(Work/Factory)-Rs.1,500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Electricity Charges-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1,500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Fuel, Gas lubricants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Etc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1,000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Work Stationary-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500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ESI-Rs. 600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Indirect Expenses-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700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Depreciation On Furniture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2,400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Water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Supply_Rs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1000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Loose Tools Written Off-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500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Estimating Expenses-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700</a:t>
                      </a:r>
                    </a:p>
                    <a:p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Drawing Office Salary-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800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Office rent &amp; rates-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500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Office Insurance-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700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Sundry office Expenses-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600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Office Salary- Rs.1,600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Director’s remuneration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(office)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Rs.1,500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Telephone &amp; postage-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200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Printing &amp; stationery- Rs.100 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Legal charges-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150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Counting House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Salary-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900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Audit fees-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800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Bank Charges-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700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Advertisement-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1,500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Salesmen’s salary-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2,500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Showroom rent-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500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Rent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of Ware house-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500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Commission on Sales –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1,920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Upkeep of Delivery Van-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600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Bad Debts-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. 200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Depreciation of Delivery Van-Rs.400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Sales-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. 1,40,000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457700" y="1066800"/>
            <a:ext cx="38100" cy="6781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04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9283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3200" b="1" u="sng" dirty="0">
                <a:solidFill>
                  <a:schemeClr val="bg1"/>
                </a:solidFill>
              </a:rPr>
              <a:t>Statement Of Cost Sheet</a:t>
            </a:r>
          </a:p>
          <a:p>
            <a:pPr marL="137160" indent="0" algn="ctr">
              <a:buNone/>
            </a:pPr>
            <a:endParaRPr lang="en-US" sz="1600" b="1" u="sng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sz="2400" u="sng" dirty="0">
                <a:solidFill>
                  <a:schemeClr val="bg1"/>
                </a:solidFill>
              </a:rPr>
              <a:t>Particulars				     </a:t>
            </a:r>
            <a:r>
              <a:rPr lang="en-US" sz="2400" u="sng" dirty="0" smtClean="0">
                <a:solidFill>
                  <a:schemeClr val="bg1"/>
                </a:solidFill>
              </a:rPr>
              <a:t>      </a:t>
            </a:r>
            <a:r>
              <a:rPr lang="en-US" sz="2400" u="sng" dirty="0">
                <a:solidFill>
                  <a:schemeClr val="bg1"/>
                </a:solidFill>
              </a:rPr>
              <a:t>Amount      </a:t>
            </a:r>
            <a:r>
              <a:rPr lang="en-US" sz="2400" u="sng" dirty="0" smtClean="0">
                <a:solidFill>
                  <a:schemeClr val="bg1"/>
                </a:solidFill>
              </a:rPr>
              <a:t> </a:t>
            </a:r>
            <a:r>
              <a:rPr lang="en-US" sz="2400" u="sng" dirty="0">
                <a:solidFill>
                  <a:schemeClr val="bg1"/>
                </a:solidFill>
              </a:rPr>
              <a:t>Total </a:t>
            </a:r>
          </a:p>
          <a:p>
            <a:pPr marL="137160" indent="0">
              <a:buNone/>
            </a:pPr>
            <a:r>
              <a:rPr lang="en-US" sz="2400" dirty="0"/>
              <a:t>Direct Materials  		                   </a:t>
            </a:r>
            <a:r>
              <a:rPr lang="en-US" sz="2400" dirty="0" smtClean="0"/>
              <a:t>       57,000</a:t>
            </a:r>
            <a:endParaRPr lang="en-US" sz="2400" dirty="0"/>
          </a:p>
          <a:p>
            <a:pPr marL="137160" indent="0">
              <a:buNone/>
            </a:pPr>
            <a:r>
              <a:rPr lang="en-US" sz="2400" dirty="0"/>
              <a:t>Direct  </a:t>
            </a:r>
            <a:r>
              <a:rPr lang="en-US" sz="2400" dirty="0" smtClean="0"/>
              <a:t>Wages</a:t>
            </a:r>
            <a:r>
              <a:rPr lang="en-US" sz="2400" dirty="0"/>
              <a:t>		          </a:t>
            </a:r>
            <a:r>
              <a:rPr lang="en-US" sz="2400" dirty="0" smtClean="0"/>
              <a:t>                28,500</a:t>
            </a:r>
            <a:endParaRPr lang="en-US" sz="2400" dirty="0"/>
          </a:p>
          <a:p>
            <a:pPr marL="137160" indent="0">
              <a:buNone/>
            </a:pPr>
            <a:r>
              <a:rPr lang="en-US" sz="2400" dirty="0" smtClean="0"/>
              <a:t>Direct Expenses</a:t>
            </a:r>
            <a:r>
              <a:rPr lang="en-US" sz="2400" dirty="0"/>
              <a:t>	  </a:t>
            </a:r>
            <a:r>
              <a:rPr lang="en-US" sz="2400" dirty="0" smtClean="0"/>
              <a:t>                                  </a:t>
            </a:r>
            <a:r>
              <a:rPr lang="en-US" sz="2400" u="sng" dirty="0" smtClean="0"/>
              <a:t>  10,000 </a:t>
            </a:r>
            <a:r>
              <a:rPr lang="en-US" sz="2400" dirty="0"/>
              <a:t>	     </a:t>
            </a:r>
          </a:p>
          <a:p>
            <a:pPr marL="137160" indent="0">
              <a:buNone/>
            </a:pPr>
            <a:r>
              <a:rPr lang="en-US" sz="2400" dirty="0"/>
              <a:t>			       </a:t>
            </a:r>
            <a:r>
              <a:rPr lang="en-US" sz="2400" b="1" dirty="0">
                <a:solidFill>
                  <a:schemeClr val="bg1"/>
                </a:solidFill>
              </a:rPr>
              <a:t>Prime </a:t>
            </a:r>
            <a:r>
              <a:rPr lang="en-US" sz="2400" b="1" dirty="0" smtClean="0">
                <a:solidFill>
                  <a:schemeClr val="bg1"/>
                </a:solidFill>
              </a:rPr>
              <a:t>Cost      </a:t>
            </a:r>
            <a:r>
              <a:rPr lang="en-US" sz="2400" dirty="0" smtClean="0"/>
              <a:t>                       95,500</a:t>
            </a:r>
            <a:endParaRPr lang="en-US" sz="2400" dirty="0"/>
          </a:p>
          <a:p>
            <a:pPr marL="137160" indent="0">
              <a:buNone/>
            </a:pPr>
            <a:r>
              <a:rPr lang="en-US" sz="2400" dirty="0" smtClean="0"/>
              <a:t>           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791200" y="762000"/>
            <a:ext cx="76200" cy="541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162800" y="762000"/>
            <a:ext cx="0" cy="563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86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690</TotalTime>
  <Words>490</Words>
  <Application>Microsoft Office PowerPoint</Application>
  <PresentationFormat>On-screen Show (4:3)</PresentationFormat>
  <Paragraphs>302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Cost Sheet Problems</vt:lpstr>
      <vt:lpstr>PowerPoint Presentation</vt:lpstr>
      <vt:lpstr>PowerPoint Presentation</vt:lpstr>
      <vt:lpstr>1. From the following particulars of a manufacturing concern, ascertain the Prime Cost</vt:lpstr>
      <vt:lpstr>PowerPoint Presentation</vt:lpstr>
      <vt:lpstr>PowerPoint Presentation</vt:lpstr>
      <vt:lpstr>PowerPoint Presentation</vt:lpstr>
      <vt:lpstr>3. From the following information for the month of January prepare cost sheet to show following components. a) Prime cost. b) Factory cost. C) Cost of production. D) Total cost. </vt:lpstr>
      <vt:lpstr>PowerPoint Presentation</vt:lpstr>
      <vt:lpstr>PowerPoint Presentation</vt:lpstr>
      <vt:lpstr>PowerPoint Presentation</vt:lpstr>
      <vt:lpstr>PowerPoint Presentation</vt:lpstr>
      <vt:lpstr>4. The following particulars have been obtained from the cost records for the Year Assume that all products manufactured during the year have been sold to earn a profit of 20% on selling price</vt:lpstr>
      <vt:lpstr>PowerPoint Presentation</vt:lpstr>
      <vt:lpstr>PowerPoint Presentation</vt:lpstr>
      <vt:lpstr>PowerPoint Presentation</vt:lpstr>
      <vt:lpstr>5.From the following information prepare a cost sheet.  Company Desire a Maergi of 20% profit on the cost of sales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Sheet Problems</dc:title>
  <dc:creator>LENOVO</dc:creator>
  <cp:lastModifiedBy>LENOVO</cp:lastModifiedBy>
  <cp:revision>82</cp:revision>
  <dcterms:created xsi:type="dcterms:W3CDTF">2006-08-16T00:00:00Z</dcterms:created>
  <dcterms:modified xsi:type="dcterms:W3CDTF">2021-02-06T06:37:31Z</dcterms:modified>
</cp:coreProperties>
</file>